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7" r:id="rId2"/>
    <p:sldId id="29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8093" autoAdjust="0"/>
  </p:normalViewPr>
  <p:slideViewPr>
    <p:cSldViewPr>
      <p:cViewPr varScale="1">
        <p:scale>
          <a:sx n="107" d="100"/>
          <a:sy n="107" d="100"/>
        </p:scale>
        <p:origin x="18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2013-10-28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2013-10-28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4D40F479-EF36-4A7D-971E-CDA7ED7CD91F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8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FB3CB8BB-EF92-44A3-993B-5E4868E6C610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98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30041550-9A59-4158-957D-201DACF0BF99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8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85427DEE-EEA1-463D-8DF8-D170E614A110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7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22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B14BB6F7-F7DA-44AF-9DB7-D61AA8353290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1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837B0664-1455-4BA9-810E-DA441BC973E8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4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42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B5ECE1D9-A7F8-4513-9C4C-94603642B7F4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1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7A3D171E-5E80-4404-B278-B9F2383DD84E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6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fld id="{678F275C-31D6-4442-B70E-1B6E0996503B}" type="slidenum">
              <a:rPr lang="ko-KR" altLang="en-US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altLang="ko-KR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err="1" smtClean="0"/>
              <a:t>렌더링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400" dirty="0" smtClean="0"/>
              <a:t>-Lights</a:t>
            </a:r>
            <a:br>
              <a:rPr lang="en-US" altLang="ko-KR" sz="2400" dirty="0" smtClean="0"/>
            </a:b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Material (reflection model)</a:t>
            </a:r>
            <a:br>
              <a:rPr lang="en-US" altLang="ko-KR" sz="2400" dirty="0" smtClean="0"/>
            </a:br>
            <a:r>
              <a:rPr lang="en-US" altLang="ko-KR" sz="2400" dirty="0" smtClean="0"/>
              <a:t>-Texture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Emission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Light emitting directly from surfaces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ex) light source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695575"/>
            <a:ext cx="55673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752850" y="2028825"/>
            <a:ext cx="2043113" cy="485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24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Emission </a:t>
            </a:r>
            <a:r>
              <a:rPr lang="en-US" altLang="ko-KR" sz="2400" baseline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≠ 0</a:t>
            </a:r>
            <a:endParaRPr lang="en-US" altLang="ko-KR" sz="2400" baseline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4800600" y="2514600"/>
            <a:ext cx="6096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5284788" y="3252788"/>
            <a:ext cx="503237" cy="2889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2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Ambient Term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Compensated reflection of indirect illumination</a:t>
            </a:r>
            <a:endParaRPr lang="en-US" altLang="ko-KR" smtClean="0">
              <a:ea typeface="굴림" panose="020B0600000101010101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066925"/>
            <a:ext cx="64833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9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205038"/>
            <a:ext cx="55721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Diffuse Reflection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Surface reflects equally in all directions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With equal intensity</a:t>
            </a:r>
          </a:p>
        </p:txBody>
      </p:sp>
    </p:spTree>
    <p:extLst>
      <p:ext uri="{BB962C8B-B14F-4D97-AF65-F5344CB8AC3E}">
        <p14:creationId xmlns:p14="http://schemas.microsoft.com/office/powerpoint/2010/main" val="5955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52750"/>
            <a:ext cx="58039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Diffuse Reflection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How much light is reflected?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Depends on angle of incident light</a:t>
            </a:r>
          </a:p>
          <a:p>
            <a:pPr lvl="1" eaLnBrk="1" hangingPunct="1"/>
            <a:r>
              <a:rPr lang="en-US" altLang="ko-KR" i="1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dL</a:t>
            </a:r>
            <a:r>
              <a:rPr lang="en-US" altLang="ko-KR" smtClean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 = </a:t>
            </a:r>
            <a:r>
              <a:rPr lang="en-US" altLang="ko-KR" i="1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dA</a:t>
            </a:r>
            <a:r>
              <a:rPr lang="en-US" altLang="ko-KR" smtClean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 </a:t>
            </a:r>
            <a:r>
              <a:rPr lang="en-US" altLang="ko-KR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cos </a:t>
            </a:r>
            <a:r>
              <a:rPr lang="en-US" altLang="ko-KR" smtClean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 = N  </a:t>
            </a:r>
            <a:r>
              <a:rPr lang="en-US" altLang="ko-KR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L</a:t>
            </a:r>
            <a:endParaRPr lang="en-US" altLang="ko-KR" smtClean="0">
              <a:solidFill>
                <a:srgbClr val="000000"/>
              </a:solidFill>
              <a:latin typeface="Symbol" panose="05050102010706020507" pitchFamily="18" charset="2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Maximum at the head-on light (</a:t>
            </a:r>
            <a:r>
              <a:rPr lang="en-US" altLang="ko-KR" smtClean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</a:t>
            </a:r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 = 0)</a:t>
            </a:r>
          </a:p>
          <a:p>
            <a:pPr eaLnBrk="1" hangingPunct="1"/>
            <a:endParaRPr lang="en-US" altLang="ko-KR" smtClean="0">
              <a:ea typeface="굴림" panose="020B0600000101010101" pitchFamily="50" charset="-127"/>
            </a:endParaRP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18013" y="3295650"/>
            <a:ext cx="42227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800" baseline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6011863" y="3284538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2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800" baseline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6284913" y="4508500"/>
          <a:ext cx="23844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1066337" imgH="215806" progId="Equation.3">
                  <p:embed/>
                </p:oleObj>
              </mc:Choice>
              <mc:Fallback>
                <p:oleObj name="Equation" r:id="rId4" imgW="106633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4508500"/>
                        <a:ext cx="2384425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8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Ambient and Diffuse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68413"/>
            <a:ext cx="5400675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6276975" y="6165850"/>
            <a:ext cx="8874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Diffuse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603250" y="1333500"/>
            <a:ext cx="1016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Ambient</a:t>
            </a:r>
          </a:p>
        </p:txBody>
      </p:sp>
      <p:sp>
        <p:nvSpPr>
          <p:cNvPr id="121862" name="AutoShape 6"/>
          <p:cNvSpPr>
            <a:spLocks noChangeArrowheads="1"/>
          </p:cNvSpPr>
          <p:nvPr/>
        </p:nvSpPr>
        <p:spPr bwMode="auto">
          <a:xfrm>
            <a:off x="971550" y="1627188"/>
            <a:ext cx="287338" cy="4105275"/>
          </a:xfrm>
          <a:prstGeom prst="upArrow">
            <a:avLst>
              <a:gd name="adj1" fmla="val 50000"/>
              <a:gd name="adj2" fmla="val 357182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21863" name="AutoShape 7"/>
          <p:cNvSpPr>
            <a:spLocks noChangeArrowheads="1"/>
          </p:cNvSpPr>
          <p:nvPr/>
        </p:nvSpPr>
        <p:spPr bwMode="auto">
          <a:xfrm>
            <a:off x="2195513" y="6261100"/>
            <a:ext cx="4176712" cy="215900"/>
          </a:xfrm>
          <a:prstGeom prst="rightArrow">
            <a:avLst>
              <a:gd name="adj1" fmla="val 50000"/>
              <a:gd name="adj2" fmla="val 483640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100000">
                <a:srgbClr val="00FF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Strongest reflection near the mirror angle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Examples: mirrors, metals</a:t>
            </a:r>
            <a:endParaRPr lang="en-US" altLang="ko-KR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 smtClean="0">
              <a:ea typeface="굴림" panose="020B0600000101010101" pitchFamily="50" charset="-127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20938"/>
            <a:ext cx="52641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8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774950"/>
            <a:ext cx="5940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How much light is reflected?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Depends on</a:t>
            </a:r>
          </a:p>
          <a:p>
            <a:pPr lvl="2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Angle of incident light</a:t>
            </a:r>
          </a:p>
          <a:p>
            <a:pPr lvl="2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Angle to viewer</a:t>
            </a:r>
            <a:endParaRPr lang="en-US" altLang="ko-KR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2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65400"/>
            <a:ext cx="5940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Phong model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{cos(</a:t>
            </a:r>
            <a:r>
              <a:rPr lang="en-US" altLang="ko-KR" smtClean="0">
                <a:solidFill>
                  <a:srgbClr val="090909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a</a:t>
            </a:r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)}</a:t>
            </a:r>
            <a:r>
              <a:rPr lang="en-US" altLang="ko-KR" baseline="30000" smtClean="0">
                <a:solidFill>
                  <a:srgbClr val="090909"/>
                </a:solidFill>
                <a:ea typeface="굴림" panose="020B0600000101010101" pitchFamily="50" charset="-127"/>
              </a:rPr>
              <a:t>n</a:t>
            </a:r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 = (V</a:t>
            </a:r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  <a:sym typeface="Symbol" panose="05050102010706020507" pitchFamily="18" charset="2"/>
              </a:rPr>
              <a:t></a:t>
            </a:r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R)</a:t>
            </a:r>
            <a:r>
              <a:rPr lang="en-US" altLang="ko-KR" baseline="30000" smtClean="0">
                <a:solidFill>
                  <a:srgbClr val="090909"/>
                </a:solidFill>
                <a:ea typeface="굴림" panose="020B0600000101010101" pitchFamily="50" charset="-127"/>
              </a:rPr>
              <a:t>n</a:t>
            </a:r>
          </a:p>
          <a:p>
            <a:pPr lvl="2"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n: exponent</a:t>
            </a:r>
          </a:p>
          <a:p>
            <a:pPr eaLnBrk="1" hangingPunct="1"/>
            <a:endParaRPr lang="en-US" altLang="ko-KR" smtClean="0">
              <a:ea typeface="굴림" panose="020B0600000101010101" pitchFamily="50" charset="-127"/>
            </a:endParaRPr>
          </a:p>
        </p:txBody>
      </p:sp>
      <p:graphicFrame>
        <p:nvGraphicFramePr>
          <p:cNvPr id="18437" name="Object 5"/>
          <p:cNvGraphicFramePr>
            <a:graphicFrameLocks noChangeAspect="1"/>
          </p:cNvGraphicFramePr>
          <p:nvPr/>
        </p:nvGraphicFramePr>
        <p:xfrm>
          <a:off x="6227763" y="5373688"/>
          <a:ext cx="24987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1117115" imgH="253890" progId="Equation.3">
                  <p:embed/>
                </p:oleObj>
              </mc:Choice>
              <mc:Fallback>
                <p:oleObj name="Equation" r:id="rId4" imgW="111711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373688"/>
                        <a:ext cx="2498725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5775325" y="6035675"/>
            <a:ext cx="3333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Specular Reflectance Factor</a:t>
            </a:r>
          </a:p>
        </p:txBody>
      </p:sp>
    </p:spTree>
    <p:extLst>
      <p:ext uri="{BB962C8B-B14F-4D97-AF65-F5344CB8AC3E}">
        <p14:creationId xmlns:p14="http://schemas.microsoft.com/office/powerpoint/2010/main" val="28678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Effects of Exponent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874838"/>
            <a:ext cx="751840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7319963" y="6015038"/>
            <a:ext cx="1428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Exponent(n)</a:t>
            </a: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179388" y="1909763"/>
            <a:ext cx="10160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Ambient</a:t>
            </a:r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539750" y="2349500"/>
            <a:ext cx="287338" cy="3167063"/>
          </a:xfrm>
          <a:prstGeom prst="upArrow">
            <a:avLst>
              <a:gd name="adj1" fmla="val 50000"/>
              <a:gd name="adj2" fmla="val 275552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1979613" y="6092825"/>
            <a:ext cx="5340350" cy="215900"/>
          </a:xfrm>
          <a:prstGeom prst="rightArrow">
            <a:avLst>
              <a:gd name="adj1" fmla="val 50000"/>
              <a:gd name="adj2" fmla="val 618382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100000">
                <a:srgbClr val="00FF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5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Reflectance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 smtClean="0">
                <a:solidFill>
                  <a:srgbClr val="FDA0A0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 smtClean="0">
                <a:solidFill>
                  <a:srgbClr val="EBE606"/>
                </a:solidFill>
                <a:ea typeface="굴림" panose="020B0600000101010101" pitchFamily="50" charset="-127"/>
              </a:rPr>
              <a:t>Ambient</a:t>
            </a:r>
          </a:p>
          <a:p>
            <a:pPr lvl="1" eaLnBrk="1" hangingPunct="1"/>
            <a:r>
              <a:rPr lang="en-US" altLang="ko-KR" smtClean="0">
                <a:solidFill>
                  <a:srgbClr val="86EC86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 smtClean="0">
                <a:solidFill>
                  <a:srgbClr val="A6DBDA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43200"/>
            <a:ext cx="39528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8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Transformation 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638175" y="16843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kumimoji="0" lang="en-US" altLang="ko-KR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Model Transformation</a:t>
            </a:r>
          </a:p>
        </p:txBody>
      </p:sp>
      <p:sp>
        <p:nvSpPr>
          <p:cNvPr id="12292" name="AutoShape 5"/>
          <p:cNvSpPr>
            <a:spLocks noChangeArrowheads="1"/>
          </p:cNvSpPr>
          <p:nvPr/>
        </p:nvSpPr>
        <p:spPr bwMode="auto">
          <a:xfrm>
            <a:off x="638175" y="23701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rgbClr val="B2B2B2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rgbClr val="B8B598"/>
                </a:solidFill>
                <a:latin typeface="Arial" panose="020B0604020202020204" pitchFamily="34" charset="0"/>
              </a:rPr>
              <a:t>Lighting</a:t>
            </a:r>
          </a:p>
        </p:txBody>
      </p:sp>
      <p:sp>
        <p:nvSpPr>
          <p:cNvPr id="12293" name="AutoShape 6"/>
          <p:cNvSpPr>
            <a:spLocks noChangeArrowheads="1"/>
          </p:cNvSpPr>
          <p:nvPr/>
        </p:nvSpPr>
        <p:spPr bwMode="auto">
          <a:xfrm>
            <a:off x="638175" y="30559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chemeClr val="bg1"/>
                </a:solidFill>
                <a:latin typeface="Arial" panose="020B0604020202020204" pitchFamily="34" charset="0"/>
              </a:rPr>
              <a:t>Viewing Transformation</a:t>
            </a:r>
          </a:p>
        </p:txBody>
      </p:sp>
      <p:sp>
        <p:nvSpPr>
          <p:cNvPr id="12294" name="AutoShape 7"/>
          <p:cNvSpPr>
            <a:spLocks noChangeArrowheads="1"/>
          </p:cNvSpPr>
          <p:nvPr/>
        </p:nvSpPr>
        <p:spPr bwMode="auto">
          <a:xfrm>
            <a:off x="638175" y="37338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chemeClr val="bg1"/>
                </a:solidFill>
                <a:latin typeface="Arial" panose="020B0604020202020204" pitchFamily="34" charset="0"/>
              </a:rPr>
              <a:t>Projection Transformation</a:t>
            </a:r>
          </a:p>
        </p:txBody>
      </p:sp>
      <p:sp>
        <p:nvSpPr>
          <p:cNvPr id="12295" name="AutoShape 8"/>
          <p:cNvSpPr>
            <a:spLocks noChangeArrowheads="1"/>
          </p:cNvSpPr>
          <p:nvPr/>
        </p:nvSpPr>
        <p:spPr bwMode="auto">
          <a:xfrm>
            <a:off x="638175" y="44196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rgbClr val="B2B2B2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rgbClr val="B8B598"/>
                </a:solidFill>
                <a:latin typeface="Arial" panose="020B0604020202020204" pitchFamily="34" charset="0"/>
              </a:rPr>
              <a:t>Clipping</a:t>
            </a:r>
          </a:p>
        </p:txBody>
      </p:sp>
      <p:sp>
        <p:nvSpPr>
          <p:cNvPr id="12296" name="AutoShape 9"/>
          <p:cNvSpPr>
            <a:spLocks noChangeArrowheads="1"/>
          </p:cNvSpPr>
          <p:nvPr/>
        </p:nvSpPr>
        <p:spPr bwMode="auto">
          <a:xfrm>
            <a:off x="638175" y="51054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chemeClr val="bg1"/>
                </a:solidFill>
                <a:latin typeface="Arial" panose="020B0604020202020204" pitchFamily="34" charset="0"/>
              </a:rPr>
              <a:t>Viewport Transformation</a:t>
            </a:r>
          </a:p>
        </p:txBody>
      </p:sp>
      <p:sp>
        <p:nvSpPr>
          <p:cNvPr id="12297" name="AutoShape 10"/>
          <p:cNvSpPr>
            <a:spLocks noChangeArrowheads="1"/>
          </p:cNvSpPr>
          <p:nvPr/>
        </p:nvSpPr>
        <p:spPr bwMode="auto">
          <a:xfrm>
            <a:off x="638175" y="57912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rgbClr val="B2B2B2"/>
            </a:solidFill>
            <a:round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kumimoji="0" lang="en-US" altLang="ko-KR" sz="1800" b="1">
                <a:solidFill>
                  <a:srgbClr val="B8B598"/>
                </a:solidFill>
                <a:latin typeface="Arial" panose="020B0604020202020204" pitchFamily="34" charset="0"/>
              </a:rPr>
              <a:t>Scan Conversion</a:t>
            </a:r>
          </a:p>
        </p:txBody>
      </p:sp>
      <p:cxnSp>
        <p:nvCxnSpPr>
          <p:cNvPr id="12298" name="AutoShape 11"/>
          <p:cNvCxnSpPr>
            <a:cxnSpLocks noChangeShapeType="1"/>
            <a:stCxn id="19460" idx="2"/>
            <a:endCxn id="12292" idx="0"/>
          </p:cNvCxnSpPr>
          <p:nvPr/>
        </p:nvCxnSpPr>
        <p:spPr bwMode="auto">
          <a:xfrm>
            <a:off x="2209800" y="2003425"/>
            <a:ext cx="0" cy="3524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9" name="AutoShape 12"/>
          <p:cNvCxnSpPr>
            <a:cxnSpLocks noChangeShapeType="1"/>
            <a:stCxn id="12292" idx="2"/>
            <a:endCxn id="12293" idx="0"/>
          </p:cNvCxnSpPr>
          <p:nvPr/>
        </p:nvCxnSpPr>
        <p:spPr bwMode="auto">
          <a:xfrm>
            <a:off x="2209800" y="2689225"/>
            <a:ext cx="0" cy="352425"/>
          </a:xfrm>
          <a:prstGeom prst="straightConnector1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13"/>
          <p:cNvCxnSpPr>
            <a:cxnSpLocks noChangeShapeType="1"/>
            <a:stCxn id="12293" idx="2"/>
            <a:endCxn id="12294" idx="0"/>
          </p:cNvCxnSpPr>
          <p:nvPr/>
        </p:nvCxnSpPr>
        <p:spPr bwMode="auto">
          <a:xfrm>
            <a:off x="2209800" y="3375025"/>
            <a:ext cx="0" cy="3444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4"/>
          <p:cNvCxnSpPr>
            <a:cxnSpLocks noChangeShapeType="1"/>
            <a:stCxn id="12294" idx="2"/>
            <a:endCxn id="12295" idx="0"/>
          </p:cNvCxnSpPr>
          <p:nvPr/>
        </p:nvCxnSpPr>
        <p:spPr bwMode="auto">
          <a:xfrm>
            <a:off x="2209800" y="4052888"/>
            <a:ext cx="0" cy="3524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15"/>
          <p:cNvCxnSpPr>
            <a:cxnSpLocks noChangeShapeType="1"/>
            <a:stCxn id="12295" idx="2"/>
            <a:endCxn id="12296" idx="0"/>
          </p:cNvCxnSpPr>
          <p:nvPr/>
        </p:nvCxnSpPr>
        <p:spPr bwMode="auto">
          <a:xfrm>
            <a:off x="2209800" y="4738688"/>
            <a:ext cx="0" cy="352425"/>
          </a:xfrm>
          <a:prstGeom prst="straightConnector1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16"/>
          <p:cNvCxnSpPr>
            <a:cxnSpLocks noChangeShapeType="1"/>
            <a:stCxn id="12296" idx="2"/>
            <a:endCxn id="12297" idx="0"/>
          </p:cNvCxnSpPr>
          <p:nvPr/>
        </p:nvCxnSpPr>
        <p:spPr bwMode="auto">
          <a:xfrm>
            <a:off x="2209800" y="5424488"/>
            <a:ext cx="0" cy="35242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4" name="Text Box 17"/>
          <p:cNvSpPr txBox="1">
            <a:spLocks noChangeArrowheads="1"/>
          </p:cNvSpPr>
          <p:nvPr/>
        </p:nvSpPr>
        <p:spPr bwMode="auto">
          <a:xfrm>
            <a:off x="1787525" y="6324600"/>
            <a:ext cx="8445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lnSpc>
                <a:spcPct val="60000"/>
              </a:lnSpc>
              <a:spcBef>
                <a:spcPct val="50000"/>
              </a:spcBef>
            </a:pPr>
            <a:r>
              <a:rPr kumimoji="0" lang="en-US" altLang="ko-KR" sz="1800" b="1">
                <a:solidFill>
                  <a:schemeClr val="tx1"/>
                </a:solidFill>
                <a:latin typeface="Arial" panose="020B0604020202020204" pitchFamily="34" charset="0"/>
              </a:rPr>
              <a:t>Image</a:t>
            </a:r>
          </a:p>
        </p:txBody>
      </p:sp>
      <p:cxnSp>
        <p:nvCxnSpPr>
          <p:cNvPr id="12305" name="AutoShape 18"/>
          <p:cNvCxnSpPr>
            <a:cxnSpLocks noChangeShapeType="1"/>
            <a:stCxn id="12297" idx="2"/>
            <a:endCxn id="12304" idx="0"/>
          </p:cNvCxnSpPr>
          <p:nvPr/>
        </p:nvCxnSpPr>
        <p:spPr bwMode="auto">
          <a:xfrm>
            <a:off x="2209800" y="6110288"/>
            <a:ext cx="0" cy="214312"/>
          </a:xfrm>
          <a:prstGeom prst="straightConnector1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6" name="Text Box 25"/>
          <p:cNvSpPr txBox="1">
            <a:spLocks noChangeArrowheads="1"/>
          </p:cNvSpPr>
          <p:nvPr/>
        </p:nvSpPr>
        <p:spPr bwMode="auto">
          <a:xfrm>
            <a:off x="1393825" y="1143000"/>
            <a:ext cx="1631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CC0000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lnSpc>
                <a:spcPct val="80000"/>
              </a:lnSpc>
              <a:spcBef>
                <a:spcPct val="50000"/>
              </a:spcBef>
            </a:pPr>
            <a:r>
              <a:rPr kumimoji="0" lang="en-US" altLang="ko-KR" sz="1800" b="1">
                <a:solidFill>
                  <a:schemeClr val="tx1"/>
                </a:solidFill>
                <a:latin typeface="Arial" panose="020B0604020202020204" pitchFamily="34" charset="0"/>
              </a:rPr>
              <a:t>3D Primitives</a:t>
            </a:r>
          </a:p>
        </p:txBody>
      </p:sp>
      <p:cxnSp>
        <p:nvCxnSpPr>
          <p:cNvPr id="12307" name="AutoShape 26"/>
          <p:cNvCxnSpPr>
            <a:cxnSpLocks noChangeShapeType="1"/>
            <a:stCxn id="12306" idx="2"/>
          </p:cNvCxnSpPr>
          <p:nvPr/>
        </p:nvCxnSpPr>
        <p:spPr bwMode="auto">
          <a:xfrm>
            <a:off x="2209800" y="1371600"/>
            <a:ext cx="0" cy="29845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91" name="Text Box 35"/>
          <p:cNvSpPr txBox="1">
            <a:spLocks noChangeArrowheads="1"/>
          </p:cNvSpPr>
          <p:nvPr/>
        </p:nvSpPr>
        <p:spPr bwMode="auto">
          <a:xfrm>
            <a:off x="3851275" y="1641475"/>
            <a:ext cx="5149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Transform</a:t>
            </a: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into 3D World Coordinate System</a:t>
            </a: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3851275" y="2159000"/>
            <a:ext cx="29416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Illustrate According to</a:t>
            </a:r>
          </a:p>
          <a:p>
            <a:pPr latinLnBrk="0">
              <a:defRPr/>
            </a:pP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Lighting and Reflectance</a:t>
            </a: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3851275" y="3005138"/>
            <a:ext cx="5364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Transform</a:t>
            </a: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into 3D Viewing Coordinate System</a:t>
            </a:r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3851275" y="3687763"/>
            <a:ext cx="5364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Transform</a:t>
            </a: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into 2D Viewing Coordinate System</a:t>
            </a:r>
          </a:p>
        </p:txBody>
      </p: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3851275" y="4373563"/>
            <a:ext cx="439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Clip Primitives outside Window’s View</a:t>
            </a:r>
          </a:p>
        </p:txBody>
      </p:sp>
      <p:sp>
        <p:nvSpPr>
          <p:cNvPr id="19496" name="Text Box 40"/>
          <p:cNvSpPr txBox="1">
            <a:spLocks noChangeArrowheads="1"/>
          </p:cNvSpPr>
          <p:nvPr/>
        </p:nvSpPr>
        <p:spPr bwMode="auto">
          <a:xfrm>
            <a:off x="3851275" y="5064125"/>
            <a:ext cx="2905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Transform</a:t>
            </a: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into Viewport</a:t>
            </a:r>
          </a:p>
        </p:txBody>
      </p:sp>
      <p:sp>
        <p:nvSpPr>
          <p:cNvPr id="19497" name="Text Box 41"/>
          <p:cNvSpPr txBox="1">
            <a:spLocks noChangeArrowheads="1"/>
          </p:cNvSpPr>
          <p:nvPr/>
        </p:nvSpPr>
        <p:spPr bwMode="auto">
          <a:xfrm>
            <a:off x="3851275" y="5741988"/>
            <a:ext cx="1479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kumimoji="0" lang="en-US" altLang="ko-KR">
                <a:solidFill>
                  <a:srgbClr val="B8B59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Draw Pixels</a:t>
            </a:r>
          </a:p>
        </p:txBody>
      </p:sp>
    </p:spTree>
    <p:extLst>
      <p:ext uri="{BB962C8B-B14F-4D97-AF65-F5344CB8AC3E}">
        <p14:creationId xmlns:p14="http://schemas.microsoft.com/office/powerpoint/2010/main" val="38461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Reflectance Model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581400"/>
            <a:ext cx="45434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 smtClean="0">
                <a:solidFill>
                  <a:srgbClr val="FDA0A0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 smtClean="0">
                <a:solidFill>
                  <a:srgbClr val="EBE606"/>
                </a:solidFill>
                <a:ea typeface="굴림" panose="020B0600000101010101" pitchFamily="50" charset="-127"/>
              </a:rPr>
              <a:t>Ambient</a:t>
            </a:r>
            <a:endParaRPr lang="en-US" altLang="ko-KR" sz="2000" b="1" smtClean="0">
              <a:solidFill>
                <a:srgbClr val="EBE606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mtClean="0">
                <a:solidFill>
                  <a:srgbClr val="86EC86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 smtClean="0">
                <a:solidFill>
                  <a:srgbClr val="A6DBDA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3851275" y="2198688"/>
            <a:ext cx="4930775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Not affected by the position of the light source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3851275" y="3062288"/>
            <a:ext cx="45196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Affected by the position of the light source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1042988" y="2852738"/>
            <a:ext cx="8029575" cy="0"/>
          </a:xfrm>
          <a:prstGeom prst="line">
            <a:avLst/>
          </a:prstGeom>
          <a:noFill/>
          <a:ln w="317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pitchFamily="50" charset="-127"/>
              </a:rPr>
              <a:t>3</a:t>
            </a:r>
            <a:r>
              <a:rPr lang="en-US" altLang="ko-KR" smtClean="0">
                <a:ea typeface="굴림" pitchFamily="50" charset="-127"/>
              </a:rPr>
              <a:t>D Rendering Pipeline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122884" name="AutoShape 4"/>
          <p:cNvSpPr>
            <a:spLocks noChangeArrowheads="1"/>
          </p:cNvSpPr>
          <p:nvPr/>
        </p:nvSpPr>
        <p:spPr bwMode="auto">
          <a:xfrm>
            <a:off x="638175" y="16843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Model Transformation</a:t>
            </a:r>
          </a:p>
        </p:txBody>
      </p:sp>
      <p:sp>
        <p:nvSpPr>
          <p:cNvPr id="122885" name="AutoShape 5"/>
          <p:cNvSpPr>
            <a:spLocks noChangeArrowheads="1"/>
          </p:cNvSpPr>
          <p:nvPr/>
        </p:nvSpPr>
        <p:spPr bwMode="auto">
          <a:xfrm>
            <a:off x="638175" y="23701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hlink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Lighting</a:t>
            </a:r>
          </a:p>
        </p:txBody>
      </p:sp>
      <p:sp>
        <p:nvSpPr>
          <p:cNvPr id="122886" name="AutoShape 6"/>
          <p:cNvSpPr>
            <a:spLocks noChangeArrowheads="1"/>
          </p:cNvSpPr>
          <p:nvPr/>
        </p:nvSpPr>
        <p:spPr bwMode="auto">
          <a:xfrm>
            <a:off x="638175" y="3055938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Viewing Transformation</a:t>
            </a:r>
          </a:p>
        </p:txBody>
      </p:sp>
      <p:sp>
        <p:nvSpPr>
          <p:cNvPr id="122887" name="AutoShape 7"/>
          <p:cNvSpPr>
            <a:spLocks noChangeArrowheads="1"/>
          </p:cNvSpPr>
          <p:nvPr/>
        </p:nvSpPr>
        <p:spPr bwMode="auto">
          <a:xfrm>
            <a:off x="638175" y="37338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Projection Transformation</a:t>
            </a:r>
          </a:p>
        </p:txBody>
      </p:sp>
      <p:sp>
        <p:nvSpPr>
          <p:cNvPr id="122888" name="AutoShape 8"/>
          <p:cNvSpPr>
            <a:spLocks noChangeArrowheads="1"/>
          </p:cNvSpPr>
          <p:nvPr/>
        </p:nvSpPr>
        <p:spPr bwMode="auto">
          <a:xfrm>
            <a:off x="638175" y="44196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Clipping</a:t>
            </a:r>
          </a:p>
        </p:txBody>
      </p:sp>
      <p:sp>
        <p:nvSpPr>
          <p:cNvPr id="122889" name="AutoShape 9"/>
          <p:cNvSpPr>
            <a:spLocks noChangeArrowheads="1"/>
          </p:cNvSpPr>
          <p:nvPr/>
        </p:nvSpPr>
        <p:spPr bwMode="auto">
          <a:xfrm>
            <a:off x="638175" y="51054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Viewport Transformation</a:t>
            </a:r>
          </a:p>
        </p:txBody>
      </p:sp>
      <p:sp>
        <p:nvSpPr>
          <p:cNvPr id="122890" name="AutoShape 10"/>
          <p:cNvSpPr>
            <a:spLocks noChangeArrowheads="1"/>
          </p:cNvSpPr>
          <p:nvPr/>
        </p:nvSpPr>
        <p:spPr bwMode="auto">
          <a:xfrm>
            <a:off x="638175" y="5791200"/>
            <a:ext cx="3141663" cy="304800"/>
          </a:xfrm>
          <a:prstGeom prst="roundRect">
            <a:avLst>
              <a:gd name="adj" fmla="val 26667"/>
            </a:avLst>
          </a:prstGeom>
          <a:solidFill>
            <a:schemeClr val="hlink"/>
          </a:solidFill>
          <a:ln w="28575">
            <a:solidFill>
              <a:schemeClr val="accent1"/>
            </a:solidFill>
            <a:round/>
            <a:headEnd/>
            <a:tailEnd/>
          </a:ln>
          <a:effectLst>
            <a:outerShdw dist="53882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charset="0"/>
              </a:rPr>
              <a:t>Scan Conversion</a:t>
            </a:r>
          </a:p>
        </p:txBody>
      </p:sp>
      <p:cxnSp>
        <p:nvCxnSpPr>
          <p:cNvPr id="9226" name="AutoShape 11"/>
          <p:cNvCxnSpPr>
            <a:cxnSpLocks noChangeShapeType="1"/>
            <a:stCxn id="122884" idx="2"/>
            <a:endCxn id="122885" idx="0"/>
          </p:cNvCxnSpPr>
          <p:nvPr/>
        </p:nvCxnSpPr>
        <p:spPr bwMode="auto">
          <a:xfrm>
            <a:off x="2209800" y="2003425"/>
            <a:ext cx="0" cy="352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AutoShape 12"/>
          <p:cNvCxnSpPr>
            <a:cxnSpLocks noChangeShapeType="1"/>
            <a:stCxn id="122885" idx="2"/>
            <a:endCxn id="122886" idx="0"/>
          </p:cNvCxnSpPr>
          <p:nvPr/>
        </p:nvCxnSpPr>
        <p:spPr bwMode="auto">
          <a:xfrm>
            <a:off x="2209800" y="2689225"/>
            <a:ext cx="0" cy="352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AutoShape 13"/>
          <p:cNvCxnSpPr>
            <a:cxnSpLocks noChangeShapeType="1"/>
            <a:stCxn id="122886" idx="2"/>
            <a:endCxn id="122887" idx="0"/>
          </p:cNvCxnSpPr>
          <p:nvPr/>
        </p:nvCxnSpPr>
        <p:spPr bwMode="auto">
          <a:xfrm>
            <a:off x="2209800" y="3375025"/>
            <a:ext cx="0" cy="34448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14"/>
          <p:cNvCxnSpPr>
            <a:cxnSpLocks noChangeShapeType="1"/>
            <a:stCxn id="122887" idx="2"/>
            <a:endCxn id="122888" idx="0"/>
          </p:cNvCxnSpPr>
          <p:nvPr/>
        </p:nvCxnSpPr>
        <p:spPr bwMode="auto">
          <a:xfrm>
            <a:off x="2209800" y="4052888"/>
            <a:ext cx="0" cy="352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15"/>
          <p:cNvCxnSpPr>
            <a:cxnSpLocks noChangeShapeType="1"/>
            <a:stCxn id="122888" idx="2"/>
            <a:endCxn id="122889" idx="0"/>
          </p:cNvCxnSpPr>
          <p:nvPr/>
        </p:nvCxnSpPr>
        <p:spPr bwMode="auto">
          <a:xfrm>
            <a:off x="2209800" y="4738688"/>
            <a:ext cx="0" cy="352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16"/>
          <p:cNvCxnSpPr>
            <a:cxnSpLocks noChangeShapeType="1"/>
            <a:stCxn id="122889" idx="2"/>
            <a:endCxn id="122890" idx="0"/>
          </p:cNvCxnSpPr>
          <p:nvPr/>
        </p:nvCxnSpPr>
        <p:spPr bwMode="auto">
          <a:xfrm>
            <a:off x="2209800" y="5424488"/>
            <a:ext cx="0" cy="352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2" name="Text Box 17"/>
          <p:cNvSpPr txBox="1">
            <a:spLocks noChangeArrowheads="1"/>
          </p:cNvSpPr>
          <p:nvPr/>
        </p:nvSpPr>
        <p:spPr bwMode="auto">
          <a:xfrm>
            <a:off x="1393825" y="1143000"/>
            <a:ext cx="1631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 b="1"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lang="en-US" altLang="ko-KR" sz="1800" b="1">
                <a:solidFill>
                  <a:schemeClr val="tx1"/>
                </a:solidFill>
                <a:effectLst/>
                <a:latin typeface="Arial" pitchFamily="34" charset="0"/>
              </a:rPr>
              <a:t>D Primitives</a:t>
            </a:r>
          </a:p>
        </p:txBody>
      </p:sp>
      <p:sp>
        <p:nvSpPr>
          <p:cNvPr id="9233" name="Text Box 18"/>
          <p:cNvSpPr txBox="1">
            <a:spLocks noChangeArrowheads="1"/>
          </p:cNvSpPr>
          <p:nvPr/>
        </p:nvSpPr>
        <p:spPr bwMode="auto">
          <a:xfrm>
            <a:off x="1787525" y="6324600"/>
            <a:ext cx="8445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1800" b="1">
                <a:solidFill>
                  <a:schemeClr val="tx1"/>
                </a:solidFill>
                <a:effectLst/>
                <a:latin typeface="Arial" pitchFamily="34" charset="0"/>
              </a:rPr>
              <a:t>Image</a:t>
            </a:r>
          </a:p>
        </p:txBody>
      </p:sp>
      <p:cxnSp>
        <p:nvCxnSpPr>
          <p:cNvPr id="9234" name="AutoShape 19"/>
          <p:cNvCxnSpPr>
            <a:cxnSpLocks noChangeShapeType="1"/>
            <a:stCxn id="9232" idx="2"/>
            <a:endCxn id="122884" idx="0"/>
          </p:cNvCxnSpPr>
          <p:nvPr/>
        </p:nvCxnSpPr>
        <p:spPr bwMode="auto">
          <a:xfrm>
            <a:off x="2209800" y="1371600"/>
            <a:ext cx="0" cy="2984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5" name="AutoShape 20"/>
          <p:cNvCxnSpPr>
            <a:cxnSpLocks noChangeShapeType="1"/>
            <a:stCxn id="122890" idx="2"/>
            <a:endCxn id="9233" idx="0"/>
          </p:cNvCxnSpPr>
          <p:nvPr/>
        </p:nvCxnSpPr>
        <p:spPr bwMode="auto">
          <a:xfrm>
            <a:off x="2209800" y="6110288"/>
            <a:ext cx="0" cy="2143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6" name="Text Box 21"/>
          <p:cNvSpPr txBox="1">
            <a:spLocks noChangeArrowheads="1"/>
          </p:cNvSpPr>
          <p:nvPr/>
        </p:nvSpPr>
        <p:spPr bwMode="auto">
          <a:xfrm>
            <a:off x="3397250" y="1371600"/>
            <a:ext cx="27622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Modeling Coordinates</a:t>
            </a:r>
          </a:p>
        </p:txBody>
      </p:sp>
      <p:sp>
        <p:nvSpPr>
          <p:cNvPr id="9237" name="Text Box 22"/>
          <p:cNvSpPr txBox="1">
            <a:spLocks noChangeArrowheads="1"/>
          </p:cNvSpPr>
          <p:nvPr/>
        </p:nvSpPr>
        <p:spPr bwMode="auto">
          <a:xfrm>
            <a:off x="3409950" y="2051050"/>
            <a:ext cx="2432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World Coordinates</a:t>
            </a:r>
          </a:p>
        </p:txBody>
      </p:sp>
      <p:sp>
        <p:nvSpPr>
          <p:cNvPr id="9238" name="Text Box 23"/>
          <p:cNvSpPr txBox="1">
            <a:spLocks noChangeArrowheads="1"/>
          </p:cNvSpPr>
          <p:nvPr/>
        </p:nvSpPr>
        <p:spPr bwMode="auto">
          <a:xfrm>
            <a:off x="3429000" y="2743200"/>
            <a:ext cx="24320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World Coordinates</a:t>
            </a:r>
          </a:p>
        </p:txBody>
      </p:sp>
      <p:sp>
        <p:nvSpPr>
          <p:cNvPr id="9239" name="Text Box 24"/>
          <p:cNvSpPr txBox="1">
            <a:spLocks noChangeArrowheads="1"/>
          </p:cNvSpPr>
          <p:nvPr/>
        </p:nvSpPr>
        <p:spPr bwMode="auto">
          <a:xfrm>
            <a:off x="3429000" y="3422650"/>
            <a:ext cx="26352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Viewing</a:t>
            </a: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Coordinates</a:t>
            </a:r>
          </a:p>
        </p:txBody>
      </p:sp>
      <p:sp>
        <p:nvSpPr>
          <p:cNvPr id="9240" name="Text Box 25"/>
          <p:cNvSpPr txBox="1">
            <a:spLocks noChangeArrowheads="1"/>
          </p:cNvSpPr>
          <p:nvPr/>
        </p:nvSpPr>
        <p:spPr bwMode="auto">
          <a:xfrm>
            <a:off x="3429000" y="4108450"/>
            <a:ext cx="28511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Projection Coordinates</a:t>
            </a:r>
          </a:p>
        </p:txBody>
      </p:sp>
      <p:sp>
        <p:nvSpPr>
          <p:cNvPr id="9241" name="Text Box 26"/>
          <p:cNvSpPr txBox="1">
            <a:spLocks noChangeArrowheads="1"/>
          </p:cNvSpPr>
          <p:nvPr/>
        </p:nvSpPr>
        <p:spPr bwMode="auto">
          <a:xfrm>
            <a:off x="3429000" y="4794250"/>
            <a:ext cx="28511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Projection Coordinates</a:t>
            </a:r>
          </a:p>
        </p:txBody>
      </p:sp>
      <p:sp>
        <p:nvSpPr>
          <p:cNvPr id="9242" name="Text Box 27"/>
          <p:cNvSpPr txBox="1">
            <a:spLocks noChangeArrowheads="1"/>
          </p:cNvSpPr>
          <p:nvPr/>
        </p:nvSpPr>
        <p:spPr bwMode="auto">
          <a:xfrm>
            <a:off x="3429000" y="5480050"/>
            <a:ext cx="25336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Device Coordinates</a:t>
            </a:r>
          </a:p>
        </p:txBody>
      </p:sp>
      <p:sp>
        <p:nvSpPr>
          <p:cNvPr id="9243" name="Text Box 28"/>
          <p:cNvSpPr txBox="1">
            <a:spLocks noChangeArrowheads="1"/>
          </p:cNvSpPr>
          <p:nvPr/>
        </p:nvSpPr>
        <p:spPr bwMode="auto">
          <a:xfrm>
            <a:off x="3429000" y="6172200"/>
            <a:ext cx="25336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</a:pPr>
            <a:r>
              <a:rPr lang="ko-KR" altLang="en-US" sz="1800">
                <a:solidFill>
                  <a:schemeClr val="tx1"/>
                </a:solidFill>
                <a:effectLst/>
                <a:latin typeface="Arial" pitchFamily="34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effectLst/>
                <a:latin typeface="Arial" pitchFamily="34" charset="0"/>
              </a:rPr>
              <a:t>D Device Coordinates</a:t>
            </a:r>
          </a:p>
        </p:txBody>
      </p:sp>
      <p:sp>
        <p:nvSpPr>
          <p:cNvPr id="122909" name="Text Box 29"/>
          <p:cNvSpPr txBox="1">
            <a:spLocks noChangeArrowheads="1"/>
          </p:cNvSpPr>
          <p:nvPr/>
        </p:nvSpPr>
        <p:spPr bwMode="auto">
          <a:xfrm>
            <a:off x="6634163" y="4046538"/>
            <a:ext cx="2276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6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Surface details</a:t>
            </a:r>
          </a:p>
          <a:p>
            <a:pPr>
              <a:defRPr/>
            </a:pPr>
            <a:r>
              <a:rPr lang="en-US" altLang="ko-KR">
                <a:solidFill>
                  <a:srgbClr val="06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can be added...</a:t>
            </a:r>
          </a:p>
        </p:txBody>
      </p:sp>
      <p:cxnSp>
        <p:nvCxnSpPr>
          <p:cNvPr id="9245" name="AutoShape 30"/>
          <p:cNvCxnSpPr>
            <a:cxnSpLocks noChangeShapeType="1"/>
            <a:stCxn id="122909" idx="0"/>
            <a:endCxn id="122885" idx="3"/>
          </p:cNvCxnSpPr>
          <p:nvPr/>
        </p:nvCxnSpPr>
        <p:spPr bwMode="auto">
          <a:xfrm rot="5400000" flipH="1">
            <a:off x="5021263" y="1295400"/>
            <a:ext cx="1524000" cy="397827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6" name="AutoShape 31"/>
          <p:cNvCxnSpPr>
            <a:cxnSpLocks noChangeShapeType="1"/>
            <a:stCxn id="122909" idx="2"/>
            <a:endCxn id="122890" idx="3"/>
          </p:cNvCxnSpPr>
          <p:nvPr/>
        </p:nvCxnSpPr>
        <p:spPr bwMode="auto">
          <a:xfrm rot="5400000">
            <a:off x="5245894" y="3417094"/>
            <a:ext cx="1074737" cy="397827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285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 Mapping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mtClean="0">
                <a:solidFill>
                  <a:srgbClr val="000000"/>
                </a:solidFill>
                <a:ea typeface="굴림" pitchFamily="50" charset="-127"/>
              </a:rPr>
              <a:t>2D projective transformation</a:t>
            </a:r>
          </a:p>
          <a:p>
            <a:pPr lvl="1" eaLnBrk="1" hangingPunct="1">
              <a:defRPr/>
            </a:pPr>
            <a:r>
              <a:rPr lang="en-US" altLang="ko-KR" smtClean="0">
                <a:solidFill>
                  <a:schemeClr val="accent1"/>
                </a:solidFill>
                <a:ea typeface="굴림" pitchFamily="50" charset="-127"/>
              </a:rPr>
              <a:t>Texture coordinate system (</a:t>
            </a:r>
            <a:r>
              <a:rPr lang="en-US" altLang="ko-KR" b="1" i="1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s</a:t>
            </a:r>
            <a:r>
              <a:rPr lang="en-US" altLang="ko-KR" smtClean="0">
                <a:solidFill>
                  <a:schemeClr val="accent1"/>
                </a:solidFill>
                <a:ea typeface="굴림" pitchFamily="50" charset="-127"/>
              </a:rPr>
              <a:t>, </a:t>
            </a:r>
            <a:r>
              <a:rPr lang="en-US" altLang="ko-KR" b="1" i="1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t</a:t>
            </a:r>
            <a:r>
              <a:rPr lang="en-US" altLang="ko-KR" smtClean="0">
                <a:solidFill>
                  <a:schemeClr val="accent1"/>
                </a:solidFill>
                <a:ea typeface="굴림" pitchFamily="50" charset="-127"/>
              </a:rPr>
              <a:t>) to</a:t>
            </a:r>
          </a:p>
          <a:p>
            <a:pPr lvl="1" eaLnBrk="1" hangingPunct="1">
              <a:defRPr/>
            </a:pPr>
            <a:r>
              <a:rPr lang="en-US" altLang="ko-KR" smtClean="0">
                <a:solidFill>
                  <a:srgbClr val="33CC33"/>
                </a:solidFill>
                <a:ea typeface="굴림" pitchFamily="50" charset="-127"/>
              </a:rPr>
              <a:t>Device coordinate system (</a:t>
            </a:r>
            <a:r>
              <a:rPr lang="en-US" altLang="ko-KR" b="1" i="1" smtClean="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x</a:t>
            </a:r>
            <a:r>
              <a:rPr lang="en-US" altLang="ko-KR" smtClean="0">
                <a:solidFill>
                  <a:srgbClr val="33CC33"/>
                </a:solidFill>
                <a:ea typeface="굴림" pitchFamily="50" charset="-127"/>
              </a:rPr>
              <a:t>, </a:t>
            </a:r>
            <a:r>
              <a:rPr lang="en-US" altLang="ko-KR" b="1" i="1" smtClean="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굴림" pitchFamily="50" charset="-127"/>
              </a:rPr>
              <a:t>y</a:t>
            </a:r>
            <a:r>
              <a:rPr lang="en-US" altLang="ko-KR" smtClean="0">
                <a:solidFill>
                  <a:srgbClr val="33CC33"/>
                </a:solidFill>
                <a:ea typeface="굴림" pitchFamily="50" charset="-127"/>
              </a:rPr>
              <a:t>)</a:t>
            </a:r>
            <a:endParaRPr lang="ko-KR" altLang="en-US" smtClean="0">
              <a:ea typeface="굴림" pitchFamily="50" charset="-127"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924175"/>
            <a:ext cx="50450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2D Texture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smtClean="0">
                <a:ea typeface="굴림" pitchFamily="50" charset="-127"/>
              </a:rPr>
              <a:t>Texture map as a continuous (</a:t>
            </a:r>
            <a:r>
              <a:rPr lang="en-US" altLang="ko-KR" sz="2400" i="1" smtClean="0">
                <a:latin typeface="Times New Roman" pitchFamily="18" charset="0"/>
                <a:ea typeface="굴림" pitchFamily="50" charset="-127"/>
              </a:rPr>
              <a:t>s</a:t>
            </a:r>
            <a:r>
              <a:rPr lang="en-US" altLang="ko-KR" sz="2400" smtClean="0">
                <a:ea typeface="굴림" pitchFamily="50" charset="-127"/>
              </a:rPr>
              <a:t>, </a:t>
            </a:r>
            <a:r>
              <a:rPr lang="en-US" altLang="ko-KR" sz="2400" i="1" smtClean="0">
                <a:latin typeface="Times New Roman" pitchFamily="18" charset="0"/>
                <a:ea typeface="굴림" pitchFamily="50" charset="-127"/>
              </a:rPr>
              <a:t>t</a:t>
            </a:r>
            <a:r>
              <a:rPr lang="en-US" altLang="ko-KR" sz="2400" smtClean="0">
                <a:ea typeface="굴림" pitchFamily="50" charset="-127"/>
              </a:rPr>
              <a:t>) coordinate space [0,1]</a:t>
            </a:r>
          </a:p>
          <a:p>
            <a:pPr lvl="1" eaLnBrk="1" hangingPunct="1"/>
            <a:r>
              <a:rPr lang="en-US" altLang="ko-KR" sz="2000" smtClean="0">
                <a:ea typeface="굴림" pitchFamily="50" charset="-127"/>
              </a:rPr>
              <a:t>For mapping it into a discrete texture image space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495425" y="2286000"/>
          <a:ext cx="6300788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Image" r:id="rId4" imgW="2731013" imgH="1609211" progId="Photoshop.Image.6">
                  <p:embed/>
                </p:oleObj>
              </mc:Choice>
              <mc:Fallback>
                <p:oleObj name="Image" r:id="rId4" imgW="2731013" imgH="160921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286000"/>
                        <a:ext cx="6300788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14500" y="5900738"/>
            <a:ext cx="18732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Texture Map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4500563" y="5900738"/>
            <a:ext cx="21685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Texture Image</a:t>
            </a:r>
          </a:p>
        </p:txBody>
      </p:sp>
    </p:spTree>
    <p:extLst>
      <p:ext uri="{BB962C8B-B14F-4D97-AF65-F5344CB8AC3E}">
        <p14:creationId xmlns:p14="http://schemas.microsoft.com/office/powerpoint/2010/main" val="21127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Textures</a:t>
            </a:r>
          </a:p>
        </p:txBody>
      </p:sp>
      <p:sp>
        <p:nvSpPr>
          <p:cNvPr id="205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itchFamily="50" charset="-127"/>
              </a:rPr>
              <a:t>Color variation in interior of 3D polygon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When scan converting a polygon</a:t>
            </a:r>
          </a:p>
          <a:p>
            <a:pPr lvl="2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Vary pixel colors according to values fetched from a texture</a:t>
            </a:r>
            <a:endParaRPr lang="ko-KR" altLang="en-US" smtClean="0">
              <a:ea typeface="굴림" pitchFamily="50" charset="-127"/>
            </a:endParaRPr>
          </a:p>
        </p:txBody>
      </p:sp>
      <p:pic>
        <p:nvPicPr>
          <p:cNvPr id="2054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259138"/>
            <a:ext cx="17748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1030"/>
          <p:cNvSpPr txBox="1">
            <a:spLocks noChangeArrowheads="1"/>
          </p:cNvSpPr>
          <p:nvPr/>
        </p:nvSpPr>
        <p:spPr bwMode="auto">
          <a:xfrm>
            <a:off x="374650" y="3141663"/>
            <a:ext cx="25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</a:t>
            </a:r>
          </a:p>
        </p:txBody>
      </p:sp>
      <p:sp>
        <p:nvSpPr>
          <p:cNvPr id="81927" name="Text Box 1031"/>
          <p:cNvSpPr txBox="1">
            <a:spLocks noChangeArrowheads="1"/>
          </p:cNvSpPr>
          <p:nvPr/>
        </p:nvSpPr>
        <p:spPr bwMode="auto">
          <a:xfrm>
            <a:off x="2174875" y="48688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</a:t>
            </a:r>
          </a:p>
        </p:txBody>
      </p:sp>
      <p:sp>
        <p:nvSpPr>
          <p:cNvPr id="81928" name="Text Box 1032"/>
          <p:cNvSpPr txBox="1">
            <a:spLocks noChangeArrowheads="1"/>
          </p:cNvSpPr>
          <p:nvPr/>
        </p:nvSpPr>
        <p:spPr bwMode="auto">
          <a:xfrm>
            <a:off x="374650" y="5780088"/>
            <a:ext cx="2109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6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Texture Space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168650" y="3184525"/>
          <a:ext cx="2273300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Image" r:id="rId5" imgW="2323810" imgH="2457143" progId="Photoshop.Image.5">
                  <p:embed/>
                </p:oleObj>
              </mc:Choice>
              <mc:Fallback>
                <p:oleObj name="Image" r:id="rId5" imgW="2323810" imgH="2457143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3184525"/>
                        <a:ext cx="2273300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1" name="Text Box 1035"/>
          <p:cNvSpPr txBox="1">
            <a:spLocks noChangeArrowheads="1"/>
          </p:cNvSpPr>
          <p:nvPr/>
        </p:nvSpPr>
        <p:spPr bwMode="auto">
          <a:xfrm>
            <a:off x="3843338" y="3032125"/>
            <a:ext cx="296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y</a:t>
            </a:r>
          </a:p>
        </p:txBody>
      </p:sp>
      <p:sp>
        <p:nvSpPr>
          <p:cNvPr id="81932" name="Text Box 1036"/>
          <p:cNvSpPr txBox="1">
            <a:spLocks noChangeArrowheads="1"/>
          </p:cNvSpPr>
          <p:nvPr/>
        </p:nvSpPr>
        <p:spPr bwMode="auto">
          <a:xfrm>
            <a:off x="3209925" y="5373688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z</a:t>
            </a:r>
          </a:p>
        </p:txBody>
      </p:sp>
      <p:sp>
        <p:nvSpPr>
          <p:cNvPr id="81933" name="Text Box 1037"/>
          <p:cNvSpPr txBox="1">
            <a:spLocks noChangeArrowheads="1"/>
          </p:cNvSpPr>
          <p:nvPr/>
        </p:nvSpPr>
        <p:spPr bwMode="auto">
          <a:xfrm>
            <a:off x="5197475" y="461645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81934" name="Text Box 1038"/>
          <p:cNvSpPr txBox="1">
            <a:spLocks noChangeArrowheads="1"/>
          </p:cNvSpPr>
          <p:nvPr/>
        </p:nvSpPr>
        <p:spPr bwMode="auto">
          <a:xfrm>
            <a:off x="3259138" y="5780088"/>
            <a:ext cx="1952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6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Object Space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838950" y="3235325"/>
          <a:ext cx="19812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Image" r:id="rId7" imgW="1600000" imgH="1609098" progId="Photoshop.Image.5">
                  <p:embed/>
                </p:oleObj>
              </mc:Choice>
              <mc:Fallback>
                <p:oleObj name="Image" r:id="rId7" imgW="1600000" imgH="1609098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950" y="3235325"/>
                        <a:ext cx="198120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8" name="Text Box 1042"/>
          <p:cNvSpPr txBox="1">
            <a:spLocks noChangeArrowheads="1"/>
          </p:cNvSpPr>
          <p:nvPr/>
        </p:nvSpPr>
        <p:spPr bwMode="auto">
          <a:xfrm>
            <a:off x="6584950" y="3068638"/>
            <a:ext cx="360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y</a:t>
            </a:r>
            <a:r>
              <a:rPr lang="en-US" altLang="ko-KR" sz="2000" b="1" i="1" baseline="-25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</a:t>
            </a:r>
          </a:p>
        </p:txBody>
      </p:sp>
      <p:sp>
        <p:nvSpPr>
          <p:cNvPr id="81939" name="Text Box 1043"/>
          <p:cNvSpPr txBox="1">
            <a:spLocks noChangeArrowheads="1"/>
          </p:cNvSpPr>
          <p:nvPr/>
        </p:nvSpPr>
        <p:spPr bwMode="auto">
          <a:xfrm>
            <a:off x="8315325" y="5084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  <a:r>
              <a:rPr lang="en-US" altLang="ko-KR" sz="2000" b="1" i="1" baseline="-25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</a:t>
            </a:r>
          </a:p>
        </p:txBody>
      </p:sp>
      <p:sp>
        <p:nvSpPr>
          <p:cNvPr id="81940" name="Text Box 1044"/>
          <p:cNvSpPr txBox="1">
            <a:spLocks noChangeArrowheads="1"/>
          </p:cNvSpPr>
          <p:nvPr/>
        </p:nvSpPr>
        <p:spPr bwMode="auto">
          <a:xfrm>
            <a:off x="6783388" y="5734050"/>
            <a:ext cx="1938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6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Image Space</a:t>
            </a:r>
          </a:p>
        </p:txBody>
      </p:sp>
      <p:sp>
        <p:nvSpPr>
          <p:cNvPr id="81941" name="AutoShape 1045"/>
          <p:cNvSpPr>
            <a:spLocks noChangeArrowheads="1"/>
          </p:cNvSpPr>
          <p:nvPr/>
        </p:nvSpPr>
        <p:spPr bwMode="auto">
          <a:xfrm>
            <a:off x="5795963" y="4078288"/>
            <a:ext cx="358775" cy="863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1942" name="AutoShape 1046"/>
          <p:cNvSpPr>
            <a:spLocks noChangeArrowheads="1"/>
          </p:cNvSpPr>
          <p:nvPr/>
        </p:nvSpPr>
        <p:spPr bwMode="auto">
          <a:xfrm>
            <a:off x="2411413" y="4078288"/>
            <a:ext cx="358775" cy="863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FF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1945" name="Text Box 1049"/>
          <p:cNvSpPr txBox="1">
            <a:spLocks noChangeArrowheads="1"/>
          </p:cNvSpPr>
          <p:nvPr/>
        </p:nvSpPr>
        <p:spPr bwMode="auto">
          <a:xfrm>
            <a:off x="4859338" y="3502025"/>
            <a:ext cx="2262187" cy="5175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Viewing and Projection</a:t>
            </a:r>
          </a:p>
          <a:p>
            <a:pPr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Transformation</a:t>
            </a:r>
          </a:p>
        </p:txBody>
      </p:sp>
      <p:sp>
        <p:nvSpPr>
          <p:cNvPr id="81946" name="Text Box 1050"/>
          <p:cNvSpPr txBox="1">
            <a:spLocks noChangeArrowheads="1"/>
          </p:cNvSpPr>
          <p:nvPr/>
        </p:nvSpPr>
        <p:spPr bwMode="auto">
          <a:xfrm>
            <a:off x="1789113" y="3500438"/>
            <a:ext cx="1636712" cy="5175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Texture-Surface</a:t>
            </a:r>
          </a:p>
          <a:p>
            <a:pPr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660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Texels and Textures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Texels – texture elements</a:t>
            </a:r>
          </a:p>
          <a:p>
            <a:pPr eaLnBrk="1" hangingPunct="1"/>
            <a:r>
              <a:rPr lang="en-US" altLang="ko-KR" smtClean="0">
                <a:ea typeface="굴림" pitchFamily="50" charset="-127"/>
              </a:rPr>
              <a:t>Texture coordinates (</a:t>
            </a:r>
            <a:r>
              <a:rPr lang="en-US" altLang="ko-KR" i="1" smtClean="0">
                <a:latin typeface="Times New Roman" pitchFamily="18" charset="0"/>
                <a:ea typeface="굴림" pitchFamily="50" charset="-127"/>
              </a:rPr>
              <a:t>s</a:t>
            </a:r>
            <a:r>
              <a:rPr lang="en-US" altLang="ko-KR" smtClean="0">
                <a:ea typeface="굴림" pitchFamily="50" charset="-127"/>
              </a:rPr>
              <a:t>, </a:t>
            </a:r>
            <a:r>
              <a:rPr lang="en-US" altLang="ko-KR" i="1" smtClean="0">
                <a:latin typeface="Times New Roman" pitchFamily="18" charset="0"/>
                <a:ea typeface="굴림" pitchFamily="50" charset="-127"/>
              </a:rPr>
              <a:t>t</a:t>
            </a:r>
            <a:r>
              <a:rPr lang="en-US" altLang="ko-KR" smtClean="0">
                <a:ea typeface="굴림" pitchFamily="50" charset="-127"/>
              </a:rPr>
              <a:t>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692275" y="2554288"/>
          <a:ext cx="19192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4" imgW="812520" imgH="431640" progId="Equation.3">
                  <p:embed/>
                </p:oleObj>
              </mc:Choice>
              <mc:Fallback>
                <p:oleObj name="Equation" r:id="rId4" imgW="812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554288"/>
                        <a:ext cx="191928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4213225" y="2643188"/>
          <a:ext cx="4140200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Image" r:id="rId6" imgW="3096774" imgH="2877074" progId="Photoshop.Image.6">
                  <p:embed/>
                </p:oleObj>
              </mc:Choice>
              <mc:Fallback>
                <p:oleObj name="Image" r:id="rId6" imgW="3096774" imgH="287707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2643188"/>
                        <a:ext cx="4140200" cy="384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66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 Mapping Overview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itchFamily="50" charset="-127"/>
              </a:rPr>
              <a:t>Steps: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Define texture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Specify mapping from texture to surface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Lookup texture values during scan conversion</a:t>
            </a:r>
            <a:endParaRPr lang="ko-KR" altLang="en-US" smtClean="0">
              <a:ea typeface="굴림" pitchFamily="50" charset="-127"/>
            </a:endParaRPr>
          </a:p>
        </p:txBody>
      </p:sp>
      <p:grpSp>
        <p:nvGrpSpPr>
          <p:cNvPr id="12292" name="Group 13"/>
          <p:cNvGrpSpPr>
            <a:grpSpLocks/>
          </p:cNvGrpSpPr>
          <p:nvPr/>
        </p:nvGrpSpPr>
        <p:grpSpPr bwMode="auto">
          <a:xfrm>
            <a:off x="1066800" y="3657600"/>
            <a:ext cx="1447800" cy="1447800"/>
            <a:chOff x="864" y="2400"/>
            <a:chExt cx="912" cy="912"/>
          </a:xfrm>
        </p:grpSpPr>
        <p:sp>
          <p:nvSpPr>
            <p:cNvPr id="84999" name="Rectangle 7"/>
            <p:cNvSpPr>
              <a:spLocks noChangeArrowheads="1"/>
            </p:cNvSpPr>
            <p:nvPr/>
          </p:nvSpPr>
          <p:spPr bwMode="auto">
            <a:xfrm>
              <a:off x="864" y="2400"/>
              <a:ext cx="912" cy="912"/>
            </a:xfrm>
            <a:prstGeom prst="rect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0" name="Line 8"/>
            <p:cNvSpPr>
              <a:spLocks noChangeShapeType="1"/>
            </p:cNvSpPr>
            <p:nvPr/>
          </p:nvSpPr>
          <p:spPr bwMode="auto">
            <a:xfrm flipH="1">
              <a:off x="864" y="2400"/>
              <a:ext cx="240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1" name="Line 9"/>
            <p:cNvSpPr>
              <a:spLocks noChangeShapeType="1"/>
            </p:cNvSpPr>
            <p:nvPr/>
          </p:nvSpPr>
          <p:spPr bwMode="auto">
            <a:xfrm flipH="1">
              <a:off x="1536" y="3072"/>
              <a:ext cx="240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2" name="Line 10"/>
            <p:cNvSpPr>
              <a:spLocks noChangeShapeType="1"/>
            </p:cNvSpPr>
            <p:nvPr/>
          </p:nvSpPr>
          <p:spPr bwMode="auto">
            <a:xfrm flipH="1">
              <a:off x="864" y="2400"/>
              <a:ext cx="912" cy="9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3" name="Line 11"/>
            <p:cNvSpPr>
              <a:spLocks noChangeShapeType="1"/>
            </p:cNvSpPr>
            <p:nvPr/>
          </p:nvSpPr>
          <p:spPr bwMode="auto">
            <a:xfrm flipH="1">
              <a:off x="1200" y="2736"/>
              <a:ext cx="576" cy="57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4" name="Line 12"/>
            <p:cNvSpPr>
              <a:spLocks noChangeShapeType="1"/>
            </p:cNvSpPr>
            <p:nvPr/>
          </p:nvSpPr>
          <p:spPr bwMode="auto">
            <a:xfrm flipH="1">
              <a:off x="864" y="2400"/>
              <a:ext cx="576" cy="576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2293" name="Group 22"/>
          <p:cNvGrpSpPr>
            <a:grpSpLocks/>
          </p:cNvGrpSpPr>
          <p:nvPr/>
        </p:nvGrpSpPr>
        <p:grpSpPr bwMode="auto">
          <a:xfrm>
            <a:off x="3505200" y="3581400"/>
            <a:ext cx="1600200" cy="1600200"/>
            <a:chOff x="2448" y="2304"/>
            <a:chExt cx="1008" cy="1008"/>
          </a:xfrm>
        </p:grpSpPr>
        <p:sp>
          <p:nvSpPr>
            <p:cNvPr id="85006" name="AutoShape 14"/>
            <p:cNvSpPr>
              <a:spLocks noChangeArrowheads="1"/>
            </p:cNvSpPr>
            <p:nvPr/>
          </p:nvSpPr>
          <p:spPr bwMode="auto">
            <a:xfrm>
              <a:off x="2448" y="2304"/>
              <a:ext cx="1008" cy="1008"/>
            </a:xfrm>
            <a:prstGeom prst="cube">
              <a:avLst>
                <a:gd name="adj" fmla="val 25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7" name="Line 15"/>
            <p:cNvSpPr>
              <a:spLocks noChangeShapeType="1"/>
            </p:cNvSpPr>
            <p:nvPr/>
          </p:nvSpPr>
          <p:spPr bwMode="auto">
            <a:xfrm flipH="1">
              <a:off x="3216" y="2304"/>
              <a:ext cx="240" cy="100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8" name="Line 16"/>
            <p:cNvSpPr>
              <a:spLocks noChangeShapeType="1"/>
            </p:cNvSpPr>
            <p:nvPr/>
          </p:nvSpPr>
          <p:spPr bwMode="auto">
            <a:xfrm flipH="1">
              <a:off x="3312" y="2592"/>
              <a:ext cx="144" cy="62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09" name="Line 17"/>
            <p:cNvSpPr>
              <a:spLocks noChangeShapeType="1"/>
            </p:cNvSpPr>
            <p:nvPr/>
          </p:nvSpPr>
          <p:spPr bwMode="auto">
            <a:xfrm flipH="1">
              <a:off x="3408" y="2880"/>
              <a:ext cx="48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10" name="Line 18"/>
            <p:cNvSpPr>
              <a:spLocks noChangeShapeType="1"/>
            </p:cNvSpPr>
            <p:nvPr/>
          </p:nvSpPr>
          <p:spPr bwMode="auto">
            <a:xfrm flipH="1">
              <a:off x="3216" y="2496"/>
              <a:ext cx="48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11" name="Line 19"/>
            <p:cNvSpPr>
              <a:spLocks noChangeShapeType="1"/>
            </p:cNvSpPr>
            <p:nvPr/>
          </p:nvSpPr>
          <p:spPr bwMode="auto">
            <a:xfrm flipH="1">
              <a:off x="3216" y="2400"/>
              <a:ext cx="144" cy="62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2294" name="Group 42"/>
          <p:cNvGrpSpPr>
            <a:grpSpLocks/>
          </p:cNvGrpSpPr>
          <p:nvPr/>
        </p:nvGrpSpPr>
        <p:grpSpPr bwMode="auto">
          <a:xfrm>
            <a:off x="6172200" y="3429000"/>
            <a:ext cx="2667000" cy="1828800"/>
            <a:chOff x="3840" y="2208"/>
            <a:chExt cx="1680" cy="1152"/>
          </a:xfrm>
        </p:grpSpPr>
        <p:sp>
          <p:nvSpPr>
            <p:cNvPr id="85022" name="Rectangle 30"/>
            <p:cNvSpPr>
              <a:spLocks noChangeArrowheads="1"/>
            </p:cNvSpPr>
            <p:nvPr/>
          </p:nvSpPr>
          <p:spPr bwMode="auto">
            <a:xfrm>
              <a:off x="3840" y="2208"/>
              <a:ext cx="1680" cy="115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3" name="Line 31"/>
            <p:cNvSpPr>
              <a:spLocks noChangeShapeType="1"/>
            </p:cNvSpPr>
            <p:nvPr/>
          </p:nvSpPr>
          <p:spPr bwMode="auto">
            <a:xfrm>
              <a:off x="3840" y="278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4" name="Line 32"/>
            <p:cNvSpPr>
              <a:spLocks noChangeShapeType="1"/>
            </p:cNvSpPr>
            <p:nvPr/>
          </p:nvSpPr>
          <p:spPr bwMode="auto">
            <a:xfrm>
              <a:off x="3840" y="259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5" name="Line 33"/>
            <p:cNvSpPr>
              <a:spLocks noChangeShapeType="1"/>
            </p:cNvSpPr>
            <p:nvPr/>
          </p:nvSpPr>
          <p:spPr bwMode="auto">
            <a:xfrm>
              <a:off x="3840" y="2976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6" name="Line 34"/>
            <p:cNvSpPr>
              <a:spLocks noChangeShapeType="1"/>
            </p:cNvSpPr>
            <p:nvPr/>
          </p:nvSpPr>
          <p:spPr bwMode="auto">
            <a:xfrm>
              <a:off x="3840" y="3168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7" name="Line 35"/>
            <p:cNvSpPr>
              <a:spLocks noChangeShapeType="1"/>
            </p:cNvSpPr>
            <p:nvPr/>
          </p:nvSpPr>
          <p:spPr bwMode="auto">
            <a:xfrm>
              <a:off x="3840" y="2400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8" name="Line 36"/>
            <p:cNvSpPr>
              <a:spLocks noChangeShapeType="1"/>
            </p:cNvSpPr>
            <p:nvPr/>
          </p:nvSpPr>
          <p:spPr bwMode="auto">
            <a:xfrm>
              <a:off x="456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29" name="Line 37"/>
            <p:cNvSpPr>
              <a:spLocks noChangeShapeType="1"/>
            </p:cNvSpPr>
            <p:nvPr/>
          </p:nvSpPr>
          <p:spPr bwMode="auto">
            <a:xfrm>
              <a:off x="432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0" name="Line 38"/>
            <p:cNvSpPr>
              <a:spLocks noChangeShapeType="1"/>
            </p:cNvSpPr>
            <p:nvPr/>
          </p:nvSpPr>
          <p:spPr bwMode="auto">
            <a:xfrm>
              <a:off x="408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1" name="Line 39"/>
            <p:cNvSpPr>
              <a:spLocks noChangeShapeType="1"/>
            </p:cNvSpPr>
            <p:nvPr/>
          </p:nvSpPr>
          <p:spPr bwMode="auto">
            <a:xfrm>
              <a:off x="528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2" name="Line 40"/>
            <p:cNvSpPr>
              <a:spLocks noChangeShapeType="1"/>
            </p:cNvSpPr>
            <p:nvPr/>
          </p:nvSpPr>
          <p:spPr bwMode="auto">
            <a:xfrm>
              <a:off x="504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3" name="Line 41"/>
            <p:cNvSpPr>
              <a:spLocks noChangeShapeType="1"/>
            </p:cNvSpPr>
            <p:nvPr/>
          </p:nvSpPr>
          <p:spPr bwMode="auto">
            <a:xfrm>
              <a:off x="4800" y="2208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2295" name="Group 43"/>
          <p:cNvGrpSpPr>
            <a:grpSpLocks/>
          </p:cNvGrpSpPr>
          <p:nvPr/>
        </p:nvGrpSpPr>
        <p:grpSpPr bwMode="auto">
          <a:xfrm>
            <a:off x="6477000" y="3657600"/>
            <a:ext cx="2133600" cy="1371600"/>
            <a:chOff x="4032" y="2352"/>
            <a:chExt cx="1344" cy="864"/>
          </a:xfrm>
        </p:grpSpPr>
        <p:sp>
          <p:nvSpPr>
            <p:cNvPr id="85036" name="Freeform 44"/>
            <p:cNvSpPr>
              <a:spLocks/>
            </p:cNvSpPr>
            <p:nvPr/>
          </p:nvSpPr>
          <p:spPr bwMode="auto">
            <a:xfrm flipH="1">
              <a:off x="4704" y="2352"/>
              <a:ext cx="672" cy="864"/>
            </a:xfrm>
            <a:custGeom>
              <a:avLst/>
              <a:gdLst/>
              <a:ahLst/>
              <a:cxnLst>
                <a:cxn ang="0">
                  <a:pos x="720" y="1008"/>
                </a:cxn>
                <a:cxn ang="0">
                  <a:pos x="720" y="0"/>
                </a:cxn>
                <a:cxn ang="0">
                  <a:pos x="0" y="240"/>
                </a:cxn>
                <a:cxn ang="0">
                  <a:pos x="0" y="720"/>
                </a:cxn>
                <a:cxn ang="0">
                  <a:pos x="720" y="1008"/>
                </a:cxn>
              </a:cxnLst>
              <a:rect l="0" t="0" r="r" b="b"/>
              <a:pathLst>
                <a:path w="720" h="1008">
                  <a:moveTo>
                    <a:pt x="720" y="1008"/>
                  </a:moveTo>
                  <a:lnTo>
                    <a:pt x="720" y="0"/>
                  </a:lnTo>
                  <a:lnTo>
                    <a:pt x="0" y="240"/>
                  </a:lnTo>
                  <a:lnTo>
                    <a:pt x="0" y="720"/>
                  </a:lnTo>
                  <a:lnTo>
                    <a:pt x="720" y="1008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7" name="Freeform 45"/>
            <p:cNvSpPr>
              <a:spLocks/>
            </p:cNvSpPr>
            <p:nvPr/>
          </p:nvSpPr>
          <p:spPr bwMode="auto">
            <a:xfrm>
              <a:off x="4032" y="2352"/>
              <a:ext cx="672" cy="864"/>
            </a:xfrm>
            <a:custGeom>
              <a:avLst/>
              <a:gdLst/>
              <a:ahLst/>
              <a:cxnLst>
                <a:cxn ang="0">
                  <a:pos x="720" y="1008"/>
                </a:cxn>
                <a:cxn ang="0">
                  <a:pos x="720" y="0"/>
                </a:cxn>
                <a:cxn ang="0">
                  <a:pos x="0" y="240"/>
                </a:cxn>
                <a:cxn ang="0">
                  <a:pos x="0" y="720"/>
                </a:cxn>
                <a:cxn ang="0">
                  <a:pos x="720" y="1008"/>
                </a:cxn>
              </a:cxnLst>
              <a:rect l="0" t="0" r="r" b="b"/>
              <a:pathLst>
                <a:path w="720" h="1008">
                  <a:moveTo>
                    <a:pt x="720" y="1008"/>
                  </a:moveTo>
                  <a:lnTo>
                    <a:pt x="720" y="0"/>
                  </a:lnTo>
                  <a:lnTo>
                    <a:pt x="0" y="240"/>
                  </a:lnTo>
                  <a:lnTo>
                    <a:pt x="0" y="720"/>
                  </a:lnTo>
                  <a:lnTo>
                    <a:pt x="720" y="1008"/>
                  </a:ln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8" name="Line 46"/>
            <p:cNvSpPr>
              <a:spLocks noChangeShapeType="1"/>
            </p:cNvSpPr>
            <p:nvPr/>
          </p:nvSpPr>
          <p:spPr bwMode="auto">
            <a:xfrm flipH="1">
              <a:off x="4704" y="2544"/>
              <a:ext cx="672" cy="67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39" name="Line 47"/>
            <p:cNvSpPr>
              <a:spLocks noChangeShapeType="1"/>
            </p:cNvSpPr>
            <p:nvPr/>
          </p:nvSpPr>
          <p:spPr bwMode="auto">
            <a:xfrm flipH="1">
              <a:off x="4704" y="2496"/>
              <a:ext cx="432" cy="43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40" name="Line 48"/>
            <p:cNvSpPr>
              <a:spLocks noChangeShapeType="1"/>
            </p:cNvSpPr>
            <p:nvPr/>
          </p:nvSpPr>
          <p:spPr bwMode="auto">
            <a:xfrm flipH="1">
              <a:off x="4704" y="2400"/>
              <a:ext cx="240" cy="24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41" name="Line 49"/>
            <p:cNvSpPr>
              <a:spLocks noChangeShapeType="1"/>
            </p:cNvSpPr>
            <p:nvPr/>
          </p:nvSpPr>
          <p:spPr bwMode="auto">
            <a:xfrm flipH="1">
              <a:off x="5232" y="2880"/>
              <a:ext cx="144" cy="14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042" name="Line 50"/>
            <p:cNvSpPr>
              <a:spLocks noChangeShapeType="1"/>
            </p:cNvSpPr>
            <p:nvPr/>
          </p:nvSpPr>
          <p:spPr bwMode="auto">
            <a:xfrm flipH="1">
              <a:off x="4992" y="2736"/>
              <a:ext cx="384" cy="38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5043" name="Line 51"/>
          <p:cNvSpPr>
            <a:spLocks noChangeShapeType="1"/>
          </p:cNvSpPr>
          <p:nvPr/>
        </p:nvSpPr>
        <p:spPr bwMode="auto">
          <a:xfrm>
            <a:off x="2667000" y="434340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44" name="Line 52"/>
          <p:cNvSpPr>
            <a:spLocks noChangeShapeType="1"/>
          </p:cNvSpPr>
          <p:nvPr/>
        </p:nvSpPr>
        <p:spPr bwMode="auto">
          <a:xfrm>
            <a:off x="5257800" y="4343400"/>
            <a:ext cx="685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45" name="Text Box 53"/>
          <p:cNvSpPr txBox="1">
            <a:spLocks noChangeArrowheads="1"/>
          </p:cNvSpPr>
          <p:nvPr/>
        </p:nvSpPr>
        <p:spPr bwMode="auto">
          <a:xfrm>
            <a:off x="982663" y="5516563"/>
            <a:ext cx="16367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Texture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Coordinate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System</a:t>
            </a:r>
          </a:p>
        </p:txBody>
      </p:sp>
      <p:sp>
        <p:nvSpPr>
          <p:cNvPr id="85046" name="Text Box 54"/>
          <p:cNvSpPr txBox="1">
            <a:spLocks noChangeArrowheads="1"/>
          </p:cNvSpPr>
          <p:nvPr/>
        </p:nvSpPr>
        <p:spPr bwMode="auto">
          <a:xfrm>
            <a:off x="3478213" y="5516563"/>
            <a:ext cx="16367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Modeling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Coordinate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</a:t>
            </a:r>
          </a:p>
        </p:txBody>
      </p:sp>
      <p:sp>
        <p:nvSpPr>
          <p:cNvPr id="85047" name="Text Box 55"/>
          <p:cNvSpPr txBox="1">
            <a:spLocks noChangeArrowheads="1"/>
          </p:cNvSpPr>
          <p:nvPr/>
        </p:nvSpPr>
        <p:spPr bwMode="auto">
          <a:xfrm>
            <a:off x="6640513" y="5516563"/>
            <a:ext cx="16367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Device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Coordinate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</a:t>
            </a:r>
          </a:p>
        </p:txBody>
      </p:sp>
      <p:sp>
        <p:nvSpPr>
          <p:cNvPr id="85048" name="Text Box 56"/>
          <p:cNvSpPr txBox="1">
            <a:spLocks noChangeArrowheads="1"/>
          </p:cNvSpPr>
          <p:nvPr/>
        </p:nvSpPr>
        <p:spPr bwMode="auto">
          <a:xfrm>
            <a:off x="762000" y="4648200"/>
            <a:ext cx="25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</a:t>
            </a:r>
          </a:p>
        </p:txBody>
      </p:sp>
      <p:sp>
        <p:nvSpPr>
          <p:cNvPr id="85049" name="Line 57"/>
          <p:cNvSpPr>
            <a:spLocks noChangeShapeType="1"/>
          </p:cNvSpPr>
          <p:nvPr/>
        </p:nvSpPr>
        <p:spPr bwMode="auto">
          <a:xfrm flipV="1">
            <a:off x="914400" y="4191000"/>
            <a:ext cx="0" cy="457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50" name="Text Box 58"/>
          <p:cNvSpPr txBox="1">
            <a:spLocks noChangeArrowheads="1"/>
          </p:cNvSpPr>
          <p:nvPr/>
        </p:nvSpPr>
        <p:spPr bwMode="auto">
          <a:xfrm>
            <a:off x="1066800" y="5029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</a:t>
            </a:r>
          </a:p>
        </p:txBody>
      </p:sp>
      <p:sp>
        <p:nvSpPr>
          <p:cNvPr id="85051" name="Line 59"/>
          <p:cNvSpPr>
            <a:spLocks noChangeShapeType="1"/>
          </p:cNvSpPr>
          <p:nvPr/>
        </p:nvSpPr>
        <p:spPr bwMode="auto">
          <a:xfrm>
            <a:off x="1371600" y="52578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52" name="Text Box 60"/>
          <p:cNvSpPr txBox="1">
            <a:spLocks noChangeArrowheads="1"/>
          </p:cNvSpPr>
          <p:nvPr/>
        </p:nvSpPr>
        <p:spPr bwMode="auto">
          <a:xfrm>
            <a:off x="4413250" y="4708525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</a:p>
        </p:txBody>
      </p:sp>
      <p:sp>
        <p:nvSpPr>
          <p:cNvPr id="85053" name="Line 61"/>
          <p:cNvSpPr>
            <a:spLocks noChangeShapeType="1"/>
          </p:cNvSpPr>
          <p:nvPr/>
        </p:nvSpPr>
        <p:spPr bwMode="auto">
          <a:xfrm flipV="1">
            <a:off x="4565650" y="4327525"/>
            <a:ext cx="0" cy="457200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54" name="Text Box 62"/>
          <p:cNvSpPr txBox="1">
            <a:spLocks noChangeArrowheads="1"/>
          </p:cNvSpPr>
          <p:nvPr/>
        </p:nvSpPr>
        <p:spPr bwMode="auto">
          <a:xfrm>
            <a:off x="4700588" y="5048250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</a:t>
            </a:r>
          </a:p>
        </p:txBody>
      </p:sp>
      <p:sp>
        <p:nvSpPr>
          <p:cNvPr id="85055" name="Line 63"/>
          <p:cNvSpPr>
            <a:spLocks noChangeShapeType="1"/>
          </p:cNvSpPr>
          <p:nvPr/>
        </p:nvSpPr>
        <p:spPr bwMode="auto">
          <a:xfrm flipV="1">
            <a:off x="4953000" y="4876800"/>
            <a:ext cx="304800" cy="304800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56" name="Text Box 64"/>
          <p:cNvSpPr txBox="1">
            <a:spLocks noChangeArrowheads="1"/>
          </p:cNvSpPr>
          <p:nvPr/>
        </p:nvSpPr>
        <p:spPr bwMode="auto">
          <a:xfrm>
            <a:off x="4124325" y="3605213"/>
            <a:ext cx="679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(0, 1)</a:t>
            </a:r>
          </a:p>
        </p:txBody>
      </p:sp>
      <p:sp>
        <p:nvSpPr>
          <p:cNvPr id="85057" name="Text Box 65"/>
          <p:cNvSpPr txBox="1">
            <a:spLocks noChangeArrowheads="1"/>
          </p:cNvSpPr>
          <p:nvPr/>
        </p:nvSpPr>
        <p:spPr bwMode="auto">
          <a:xfrm>
            <a:off x="4140200" y="5126038"/>
            <a:ext cx="679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(0, 0)</a:t>
            </a:r>
          </a:p>
        </p:txBody>
      </p:sp>
      <p:sp>
        <p:nvSpPr>
          <p:cNvPr id="85058" name="Text Box 66"/>
          <p:cNvSpPr txBox="1">
            <a:spLocks noChangeArrowheads="1"/>
          </p:cNvSpPr>
          <p:nvPr/>
        </p:nvSpPr>
        <p:spPr bwMode="auto">
          <a:xfrm>
            <a:off x="5040313" y="4519613"/>
            <a:ext cx="679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(1, 0)</a:t>
            </a:r>
          </a:p>
        </p:txBody>
      </p:sp>
      <p:sp>
        <p:nvSpPr>
          <p:cNvPr id="85059" name="Text Box 67"/>
          <p:cNvSpPr txBox="1">
            <a:spLocks noChangeArrowheads="1"/>
          </p:cNvSpPr>
          <p:nvPr/>
        </p:nvSpPr>
        <p:spPr bwMode="auto">
          <a:xfrm>
            <a:off x="5930900" y="4832350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y</a:t>
            </a:r>
          </a:p>
        </p:txBody>
      </p:sp>
      <p:sp>
        <p:nvSpPr>
          <p:cNvPr id="85060" name="Line 68"/>
          <p:cNvSpPr>
            <a:spLocks noChangeShapeType="1"/>
          </p:cNvSpPr>
          <p:nvPr/>
        </p:nvSpPr>
        <p:spPr bwMode="auto">
          <a:xfrm flipV="1">
            <a:off x="6083300" y="4375150"/>
            <a:ext cx="0" cy="4572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61" name="Text Box 69"/>
          <p:cNvSpPr txBox="1">
            <a:spLocks noChangeArrowheads="1"/>
          </p:cNvSpPr>
          <p:nvPr/>
        </p:nvSpPr>
        <p:spPr bwMode="auto">
          <a:xfrm>
            <a:off x="6172200" y="51577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2000" b="1" i="1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85062" name="Line 70"/>
          <p:cNvSpPr>
            <a:spLocks noChangeShapeType="1"/>
          </p:cNvSpPr>
          <p:nvPr/>
        </p:nvSpPr>
        <p:spPr bwMode="auto">
          <a:xfrm>
            <a:off x="6477000" y="5386388"/>
            <a:ext cx="457200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66" name="Rectangle 74"/>
          <p:cNvSpPr>
            <a:spLocks noChangeArrowheads="1"/>
          </p:cNvSpPr>
          <p:nvPr/>
        </p:nvSpPr>
        <p:spPr bwMode="auto">
          <a:xfrm>
            <a:off x="7689850" y="4006850"/>
            <a:ext cx="381000" cy="304800"/>
          </a:xfrm>
          <a:prstGeom prst="rect">
            <a:avLst/>
          </a:prstGeom>
          <a:solidFill>
            <a:schemeClr val="hlink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5067" name="Freeform 75"/>
          <p:cNvSpPr>
            <a:spLocks/>
          </p:cNvSpPr>
          <p:nvPr/>
        </p:nvSpPr>
        <p:spPr bwMode="auto">
          <a:xfrm>
            <a:off x="4794250" y="4033838"/>
            <a:ext cx="150813" cy="409575"/>
          </a:xfrm>
          <a:custGeom>
            <a:avLst/>
            <a:gdLst/>
            <a:ahLst/>
            <a:cxnLst>
              <a:cxn ang="0">
                <a:pos x="89" y="0"/>
              </a:cxn>
              <a:cxn ang="0">
                <a:pos x="0" y="90"/>
              </a:cxn>
              <a:cxn ang="0">
                <a:pos x="3" y="216"/>
              </a:cxn>
              <a:cxn ang="0">
                <a:pos x="95" y="258"/>
              </a:cxn>
              <a:cxn ang="0">
                <a:pos x="89" y="0"/>
              </a:cxn>
            </a:cxnLst>
            <a:rect l="0" t="0" r="r" b="b"/>
            <a:pathLst>
              <a:path w="95" h="258">
                <a:moveTo>
                  <a:pt x="89" y="0"/>
                </a:moveTo>
                <a:lnTo>
                  <a:pt x="0" y="90"/>
                </a:lnTo>
                <a:lnTo>
                  <a:pt x="3" y="216"/>
                </a:lnTo>
                <a:lnTo>
                  <a:pt x="95" y="258"/>
                </a:lnTo>
                <a:lnTo>
                  <a:pt x="89" y="0"/>
                </a:lnTo>
                <a:close/>
              </a:path>
            </a:pathLst>
          </a:custGeom>
          <a:solidFill>
            <a:schemeClr val="hlink"/>
          </a:solidFill>
          <a:ln w="381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68" name="Freeform 76"/>
          <p:cNvSpPr>
            <a:spLocks/>
          </p:cNvSpPr>
          <p:nvPr/>
        </p:nvSpPr>
        <p:spPr bwMode="auto">
          <a:xfrm>
            <a:off x="1268413" y="3930650"/>
            <a:ext cx="325437" cy="495300"/>
          </a:xfrm>
          <a:custGeom>
            <a:avLst/>
            <a:gdLst/>
            <a:ahLst/>
            <a:cxnLst>
              <a:cxn ang="0">
                <a:pos x="205" y="0"/>
              </a:cxn>
              <a:cxn ang="0">
                <a:pos x="0" y="78"/>
              </a:cxn>
              <a:cxn ang="0">
                <a:pos x="0" y="237"/>
              </a:cxn>
              <a:cxn ang="0">
                <a:pos x="205" y="312"/>
              </a:cxn>
              <a:cxn ang="0">
                <a:pos x="205" y="0"/>
              </a:cxn>
            </a:cxnLst>
            <a:rect l="0" t="0" r="r" b="b"/>
            <a:pathLst>
              <a:path w="205" h="312">
                <a:moveTo>
                  <a:pt x="205" y="0"/>
                </a:moveTo>
                <a:lnTo>
                  <a:pt x="0" y="78"/>
                </a:lnTo>
                <a:lnTo>
                  <a:pt x="0" y="237"/>
                </a:lnTo>
                <a:lnTo>
                  <a:pt x="205" y="312"/>
                </a:lnTo>
                <a:lnTo>
                  <a:pt x="205" y="0"/>
                </a:lnTo>
                <a:close/>
              </a:path>
            </a:pathLst>
          </a:custGeom>
          <a:solidFill>
            <a:schemeClr val="hlink"/>
          </a:solidFill>
          <a:ln w="381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 Mapping Process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itchFamily="50" charset="-127"/>
              </a:rPr>
              <a:t>Scan conversion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Interpolate texture coordinates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Distortion due to the bilinear interpolation</a:t>
            </a:r>
          </a:p>
          <a:p>
            <a:pPr lvl="2" eaLnBrk="1" hangingPunct="1"/>
            <a:r>
              <a:rPr lang="en-US" altLang="ko-KR" smtClean="0">
                <a:solidFill>
                  <a:srgbClr val="090909"/>
                </a:solidFill>
                <a:ea typeface="굴림" pitchFamily="50" charset="-127"/>
              </a:rPr>
              <a:t>Subdivide the polygon into smaller ones</a:t>
            </a:r>
          </a:p>
        </p:txBody>
      </p:sp>
      <p:grpSp>
        <p:nvGrpSpPr>
          <p:cNvPr id="13316" name="Group 38"/>
          <p:cNvGrpSpPr>
            <a:grpSpLocks/>
          </p:cNvGrpSpPr>
          <p:nvPr/>
        </p:nvGrpSpPr>
        <p:grpSpPr bwMode="auto">
          <a:xfrm>
            <a:off x="1547813" y="3213100"/>
            <a:ext cx="5927725" cy="3275013"/>
            <a:chOff x="728" y="1826"/>
            <a:chExt cx="3981" cy="2267"/>
          </a:xfrm>
        </p:grpSpPr>
        <p:sp>
          <p:nvSpPr>
            <p:cNvPr id="88069" name="Freeform 5"/>
            <p:cNvSpPr>
              <a:spLocks/>
            </p:cNvSpPr>
            <p:nvPr/>
          </p:nvSpPr>
          <p:spPr bwMode="auto">
            <a:xfrm>
              <a:off x="1364" y="2166"/>
              <a:ext cx="2159" cy="1690"/>
            </a:xfrm>
            <a:custGeom>
              <a:avLst/>
              <a:gdLst/>
              <a:ahLst/>
              <a:cxnLst>
                <a:cxn ang="0">
                  <a:pos x="1440" y="0"/>
                </a:cxn>
                <a:cxn ang="0">
                  <a:pos x="0" y="1008"/>
                </a:cxn>
                <a:cxn ang="0">
                  <a:pos x="1584" y="1104"/>
                </a:cxn>
                <a:cxn ang="0">
                  <a:pos x="1440" y="0"/>
                </a:cxn>
              </a:cxnLst>
              <a:rect l="0" t="0" r="r" b="b"/>
              <a:pathLst>
                <a:path w="1584" h="1104">
                  <a:moveTo>
                    <a:pt x="1440" y="0"/>
                  </a:moveTo>
                  <a:lnTo>
                    <a:pt x="0" y="1008"/>
                  </a:lnTo>
                  <a:lnTo>
                    <a:pt x="1584" y="1104"/>
                  </a:lnTo>
                  <a:lnTo>
                    <a:pt x="144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18900000" scaled="1"/>
            </a:gradFill>
            <a:ln w="28575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grpSp>
          <p:nvGrpSpPr>
            <p:cNvPr id="13318" name="Group 6"/>
            <p:cNvGrpSpPr>
              <a:grpSpLocks/>
            </p:cNvGrpSpPr>
            <p:nvPr/>
          </p:nvGrpSpPr>
          <p:grpSpPr bwMode="auto">
            <a:xfrm>
              <a:off x="884" y="1826"/>
              <a:ext cx="3825" cy="2223"/>
              <a:chOff x="1470" y="1758"/>
              <a:chExt cx="2807" cy="1452"/>
            </a:xfrm>
          </p:grpSpPr>
          <p:sp>
            <p:nvSpPr>
              <p:cNvPr id="88071" name="Rectangle 7"/>
              <p:cNvSpPr>
                <a:spLocks noChangeArrowheads="1"/>
              </p:cNvSpPr>
              <p:nvPr/>
            </p:nvSpPr>
            <p:spPr bwMode="auto">
              <a:xfrm>
                <a:off x="1470" y="1758"/>
                <a:ext cx="2807" cy="14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2" name="Line 8"/>
              <p:cNvSpPr>
                <a:spLocks noChangeShapeType="1"/>
              </p:cNvSpPr>
              <p:nvPr/>
            </p:nvSpPr>
            <p:spPr bwMode="auto">
              <a:xfrm flipH="1">
                <a:off x="1746" y="1764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3" name="Line 9"/>
              <p:cNvSpPr>
                <a:spLocks noChangeShapeType="1"/>
              </p:cNvSpPr>
              <p:nvPr/>
            </p:nvSpPr>
            <p:spPr bwMode="auto">
              <a:xfrm flipH="1">
                <a:off x="2028" y="1758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4" name="Line 10"/>
              <p:cNvSpPr>
                <a:spLocks noChangeShapeType="1"/>
              </p:cNvSpPr>
              <p:nvPr/>
            </p:nvSpPr>
            <p:spPr bwMode="auto">
              <a:xfrm flipH="1">
                <a:off x="2310" y="1764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5" name="Line 11"/>
              <p:cNvSpPr>
                <a:spLocks noChangeShapeType="1"/>
              </p:cNvSpPr>
              <p:nvPr/>
            </p:nvSpPr>
            <p:spPr bwMode="auto">
              <a:xfrm flipH="1">
                <a:off x="2592" y="1758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6" name="Line 12"/>
              <p:cNvSpPr>
                <a:spLocks noChangeShapeType="1"/>
              </p:cNvSpPr>
              <p:nvPr/>
            </p:nvSpPr>
            <p:spPr bwMode="auto">
              <a:xfrm flipH="1">
                <a:off x="2874" y="1764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7" name="Line 13"/>
              <p:cNvSpPr>
                <a:spLocks noChangeShapeType="1"/>
              </p:cNvSpPr>
              <p:nvPr/>
            </p:nvSpPr>
            <p:spPr bwMode="auto">
              <a:xfrm flipH="1">
                <a:off x="3156" y="1758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8" name="Line 14"/>
              <p:cNvSpPr>
                <a:spLocks noChangeShapeType="1"/>
              </p:cNvSpPr>
              <p:nvPr/>
            </p:nvSpPr>
            <p:spPr bwMode="auto">
              <a:xfrm flipH="1">
                <a:off x="3432" y="1764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79" name="Line 15"/>
              <p:cNvSpPr>
                <a:spLocks noChangeShapeType="1"/>
              </p:cNvSpPr>
              <p:nvPr/>
            </p:nvSpPr>
            <p:spPr bwMode="auto">
              <a:xfrm flipH="1">
                <a:off x="3714" y="1770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0" name="Line 16"/>
              <p:cNvSpPr>
                <a:spLocks noChangeShapeType="1"/>
              </p:cNvSpPr>
              <p:nvPr/>
            </p:nvSpPr>
            <p:spPr bwMode="auto">
              <a:xfrm flipH="1">
                <a:off x="3996" y="1764"/>
                <a:ext cx="0" cy="14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1" name="Line 17"/>
              <p:cNvSpPr>
                <a:spLocks noChangeShapeType="1"/>
              </p:cNvSpPr>
              <p:nvPr/>
            </p:nvSpPr>
            <p:spPr bwMode="auto">
              <a:xfrm>
                <a:off x="1488" y="2964"/>
                <a:ext cx="27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2" name="Line 18"/>
              <p:cNvSpPr>
                <a:spLocks noChangeShapeType="1"/>
              </p:cNvSpPr>
              <p:nvPr/>
            </p:nvSpPr>
            <p:spPr bwMode="auto">
              <a:xfrm>
                <a:off x="1488" y="2724"/>
                <a:ext cx="27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3" name="Line 19"/>
              <p:cNvSpPr>
                <a:spLocks noChangeShapeType="1"/>
              </p:cNvSpPr>
              <p:nvPr/>
            </p:nvSpPr>
            <p:spPr bwMode="auto">
              <a:xfrm>
                <a:off x="1488" y="2484"/>
                <a:ext cx="27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4" name="Line 20"/>
              <p:cNvSpPr>
                <a:spLocks noChangeShapeType="1"/>
              </p:cNvSpPr>
              <p:nvPr/>
            </p:nvSpPr>
            <p:spPr bwMode="auto">
              <a:xfrm>
                <a:off x="1488" y="2244"/>
                <a:ext cx="27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8085" name="Line 21"/>
              <p:cNvSpPr>
                <a:spLocks noChangeShapeType="1"/>
              </p:cNvSpPr>
              <p:nvPr/>
            </p:nvSpPr>
            <p:spPr bwMode="auto">
              <a:xfrm>
                <a:off x="1488" y="2010"/>
                <a:ext cx="27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88086" name="Oval 22"/>
            <p:cNvSpPr>
              <a:spLocks noChangeArrowheads="1"/>
            </p:cNvSpPr>
            <p:nvPr/>
          </p:nvSpPr>
          <p:spPr bwMode="auto">
            <a:xfrm>
              <a:off x="3327" y="2680"/>
              <a:ext cx="131" cy="1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087" name="Oval 23"/>
            <p:cNvSpPr>
              <a:spLocks noChangeArrowheads="1"/>
            </p:cNvSpPr>
            <p:nvPr/>
          </p:nvSpPr>
          <p:spPr bwMode="auto">
            <a:xfrm>
              <a:off x="2542" y="2680"/>
              <a:ext cx="131" cy="1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088" name="Oval 24"/>
            <p:cNvSpPr>
              <a:spLocks noChangeArrowheads="1"/>
            </p:cNvSpPr>
            <p:nvPr/>
          </p:nvSpPr>
          <p:spPr bwMode="auto">
            <a:xfrm>
              <a:off x="2918" y="2680"/>
              <a:ext cx="131" cy="1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091" name="Text Box 27"/>
            <p:cNvSpPr txBox="1">
              <a:spLocks noChangeArrowheads="1"/>
            </p:cNvSpPr>
            <p:nvPr/>
          </p:nvSpPr>
          <p:spPr bwMode="auto">
            <a:xfrm>
              <a:off x="2750" y="2219"/>
              <a:ext cx="242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solidFill>
                    <a:srgbClr val="33CC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α</a:t>
              </a:r>
              <a:endParaRPr lang="en-US" altLang="ko-KR" b="1" baseline="-25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092" name="Text Box 28"/>
            <p:cNvSpPr txBox="1">
              <a:spLocks noChangeArrowheads="1"/>
            </p:cNvSpPr>
            <p:nvPr/>
          </p:nvSpPr>
          <p:spPr bwMode="auto">
            <a:xfrm>
              <a:off x="3302" y="2234"/>
              <a:ext cx="239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solidFill>
                    <a:srgbClr val="33CC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β</a:t>
              </a:r>
              <a:endParaRPr lang="en-US" altLang="ko-KR" b="1" baseline="-25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093" name="Line 29"/>
            <p:cNvSpPr>
              <a:spLocks noChangeShapeType="1"/>
            </p:cNvSpPr>
            <p:nvPr/>
          </p:nvSpPr>
          <p:spPr bwMode="auto">
            <a:xfrm>
              <a:off x="2608" y="2753"/>
              <a:ext cx="788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094" name="Text Box 30"/>
            <p:cNvSpPr txBox="1">
              <a:spLocks noChangeArrowheads="1"/>
            </p:cNvSpPr>
            <p:nvPr/>
          </p:nvSpPr>
          <p:spPr bwMode="auto">
            <a:xfrm>
              <a:off x="3076" y="2461"/>
              <a:ext cx="208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solidFill>
                    <a:srgbClr val="33CC3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</a:t>
              </a:r>
              <a:endParaRPr lang="en-US" altLang="ko-KR" b="1" baseline="-25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8096" name="Text Box 32"/>
            <p:cNvSpPr txBox="1">
              <a:spLocks noChangeArrowheads="1"/>
            </p:cNvSpPr>
            <p:nvPr/>
          </p:nvSpPr>
          <p:spPr bwMode="auto">
            <a:xfrm>
              <a:off x="2949" y="1901"/>
              <a:ext cx="71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(u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1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, v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1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)</a:t>
              </a:r>
              <a:endParaRPr lang="en-US" altLang="ko-KR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88097" name="Text Box 33"/>
            <p:cNvSpPr txBox="1">
              <a:spLocks noChangeArrowheads="1"/>
            </p:cNvSpPr>
            <p:nvPr/>
          </p:nvSpPr>
          <p:spPr bwMode="auto">
            <a:xfrm>
              <a:off x="3176" y="3777"/>
              <a:ext cx="71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(u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3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, v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3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)</a:t>
              </a:r>
              <a:endParaRPr lang="en-US" altLang="ko-KR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88098" name="Text Box 34"/>
            <p:cNvSpPr txBox="1">
              <a:spLocks noChangeArrowheads="1"/>
            </p:cNvSpPr>
            <p:nvPr/>
          </p:nvSpPr>
          <p:spPr bwMode="auto">
            <a:xfrm>
              <a:off x="728" y="3534"/>
              <a:ext cx="71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(u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2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, v</a:t>
              </a:r>
              <a:r>
                <a:rPr lang="en-US" altLang="ko-KR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2</a:t>
              </a:r>
              <a:r>
                <a:rPr lang="en-US" altLang="ko-KR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)</a:t>
              </a:r>
              <a:endParaRPr lang="en-US" altLang="ko-KR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 Mapping :</a:t>
            </a:r>
            <a:br>
              <a:rPr lang="en-US" altLang="ko-KR" smtClean="0">
                <a:ea typeface="굴림" pitchFamily="50" charset="-127"/>
              </a:rPr>
            </a:br>
            <a:r>
              <a:rPr lang="en-US" altLang="ko-KR" smtClean="0">
                <a:ea typeface="굴림" pitchFamily="50" charset="-127"/>
              </a:rPr>
              <a:t>Artifact of Linear Interpolation</a:t>
            </a:r>
            <a:endParaRPr lang="ko-KR" altLang="en-US" smtClean="0">
              <a:ea typeface="굴림" pitchFamily="50" charset="-127"/>
            </a:endParaRP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2289175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447800"/>
            <a:ext cx="2320925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1181100" y="5718175"/>
            <a:ext cx="311943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Linear Interpolation</a:t>
            </a:r>
          </a:p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of Texture Coordinate</a:t>
            </a: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4899025" y="5853113"/>
            <a:ext cx="330358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Corrected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9778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itchFamily="50" charset="-127"/>
              </a:rPr>
              <a:t>Texture Modulation</a:t>
            </a:r>
          </a:p>
        </p:txBody>
      </p:sp>
      <p:pic>
        <p:nvPicPr>
          <p:cNvPr id="410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28775"/>
            <a:ext cx="1647825" cy="16637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432050"/>
            <a:ext cx="1911350" cy="19272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2511425" y="3444875"/>
            <a:ext cx="1647825" cy="1662113"/>
          </a:xfrm>
          <a:prstGeom prst="rect">
            <a:avLst/>
          </a:prstGeom>
          <a:solidFill>
            <a:srgbClr val="B2623A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>
            <a:off x="4495800" y="2454275"/>
            <a:ext cx="14478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 flipV="1">
            <a:off x="4495800" y="3521075"/>
            <a:ext cx="1447800" cy="762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11138" y="5791200"/>
          <a:ext cx="878046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수식" r:id="rId6" imgW="4394160" imgH="279360" progId="Equation.3">
                  <p:embed/>
                </p:oleObj>
              </mc:Choice>
              <mc:Fallback>
                <p:oleObj name="수식" r:id="rId6" imgW="43941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8" y="5791200"/>
                        <a:ext cx="8780462" cy="557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4" name="Line 14"/>
          <p:cNvSpPr>
            <a:spLocks noChangeShapeType="1"/>
          </p:cNvSpPr>
          <p:nvPr/>
        </p:nvSpPr>
        <p:spPr bwMode="auto">
          <a:xfrm flipH="1">
            <a:off x="1042988" y="5589588"/>
            <a:ext cx="73025" cy="2873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255588" y="5294313"/>
            <a:ext cx="1782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/>
              </a:rPr>
              <a:t>Texture Value</a:t>
            </a:r>
          </a:p>
        </p:txBody>
      </p:sp>
      <p:sp>
        <p:nvSpPr>
          <p:cNvPr id="97296" name="Text Box 16"/>
          <p:cNvSpPr txBox="1">
            <a:spLocks noChangeArrowheads="1"/>
          </p:cNvSpPr>
          <p:nvPr/>
        </p:nvSpPr>
        <p:spPr bwMode="auto">
          <a:xfrm>
            <a:off x="836613" y="2208213"/>
            <a:ext cx="1214437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Texture</a:t>
            </a:r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515938" y="3970338"/>
            <a:ext cx="19685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Shaded Color</a:t>
            </a:r>
          </a:p>
        </p:txBody>
      </p:sp>
    </p:spTree>
    <p:extLst>
      <p:ext uri="{BB962C8B-B14F-4D97-AF65-F5344CB8AC3E}">
        <p14:creationId xmlns:p14="http://schemas.microsoft.com/office/powerpoint/2010/main" val="33000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852738"/>
            <a:ext cx="3887788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Shading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Compute the radiance for each object </a:t>
            </a:r>
          </a:p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Figure out which pixels to fill</a:t>
            </a:r>
          </a:p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Determine a color for each filled pixel</a:t>
            </a:r>
          </a:p>
        </p:txBody>
      </p:sp>
    </p:spTree>
    <p:extLst>
      <p:ext uri="{BB962C8B-B14F-4D97-AF65-F5344CB8AC3E}">
        <p14:creationId xmlns:p14="http://schemas.microsoft.com/office/powerpoint/2010/main" val="41023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76672"/>
            <a:ext cx="276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Geometry Model (Mesh)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668344" cy="431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1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76672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Texture Image</a:t>
            </a:r>
            <a:endParaRPr lang="ko-KR" altLang="en-US" dirty="0"/>
          </a:p>
        </p:txBody>
      </p:sp>
      <p:pic>
        <p:nvPicPr>
          <p:cNvPr id="2050" name="Picture 2" descr="D:\Research\ICCE2010\meshes\000179292_3dface2maxrar_수정\000179292_3dface2maxrar\CTheronmaxrar\theron03222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58" y="846004"/>
            <a:ext cx="5391308" cy="53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76672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Texture + Mesh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6004"/>
            <a:ext cx="8496944" cy="47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197599"/>
            <a:ext cx="13239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7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76672"/>
            <a:ext cx="247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Whose Facial Texture?</a:t>
            </a:r>
            <a:endParaRPr lang="ko-KR" altLang="en-US" dirty="0"/>
          </a:p>
        </p:txBody>
      </p:sp>
      <p:pic>
        <p:nvPicPr>
          <p:cNvPr id="4098" name="Picture 2" descr="D:\Research\ICCE2010\meshes\000179292_3dface2maxrar\Parismaxrar\Paris_skm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8" y="820852"/>
            <a:ext cx="5846154" cy="58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26" y="1916832"/>
            <a:ext cx="2670681" cy="150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0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Research\ICCE2010\meshes\000179292_3dface2maxrar\Parismaxrar\paris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6672"/>
            <a:ext cx="4705471" cy="55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Illumination Components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Emission</a:t>
            </a: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 at light sources</a:t>
            </a:r>
          </a:p>
          <a:p>
            <a:pPr eaLnBrk="1" hangingPunct="1">
              <a:defRPr/>
            </a:pPr>
            <a:r>
              <a:rPr lang="en-US" altLang="ko-KR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Scattering</a:t>
            </a: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 at surfaces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827088" y="5616575"/>
            <a:ext cx="1235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Wireframe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459163" y="5616575"/>
            <a:ext cx="2233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Without Illumination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705600" y="5616575"/>
            <a:ext cx="1906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aseline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 Illumination</a:t>
            </a:r>
          </a:p>
        </p:txBody>
      </p:sp>
      <p:grpSp>
        <p:nvGrpSpPr>
          <p:cNvPr id="5127" name="Group 10"/>
          <p:cNvGrpSpPr>
            <a:grpSpLocks/>
          </p:cNvGrpSpPr>
          <p:nvPr/>
        </p:nvGrpSpPr>
        <p:grpSpPr bwMode="auto">
          <a:xfrm>
            <a:off x="179388" y="3068638"/>
            <a:ext cx="8785225" cy="2498725"/>
            <a:chOff x="960" y="2563"/>
            <a:chExt cx="3840" cy="1133"/>
          </a:xfrm>
        </p:grpSpPr>
        <p:pic>
          <p:nvPicPr>
            <p:cNvPr id="51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" y="2568"/>
              <a:ext cx="1128" cy="112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564"/>
              <a:ext cx="1168" cy="11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" y="2563"/>
              <a:ext cx="1174" cy="113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17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Light Source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Simple mathematical models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Point light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Directional light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Spot light</a:t>
            </a:r>
            <a:endParaRPr lang="en-US" altLang="ko-KR" smtClean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endParaRPr lang="en-US" altLang="ko-KR" smtClean="0">
              <a:ea typeface="굴림" panose="020B0600000101010101" pitchFamily="50" charset="-127"/>
            </a:endParaRPr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716338"/>
            <a:ext cx="57737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1990725"/>
            <a:ext cx="13176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7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Point Light Source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Omni-directional</a:t>
            </a: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 point source, ex) bulb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Intensity (I)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Position (px, py, pz)</a:t>
            </a:r>
            <a:endParaRPr lang="en-US" altLang="ko-KR" dirty="0" smtClean="0"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2882900"/>
            <a:ext cx="42926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Directional Light Source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Point light source </a:t>
            </a:r>
            <a:r>
              <a:rPr lang="en-US" altLang="ko-KR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at infinity</a:t>
            </a: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, ex) sun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Intensity (I)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Direction (dx,dy,dz)</a:t>
            </a:r>
            <a:endParaRPr lang="en-US" altLang="ko-KR" dirty="0" smtClean="0">
              <a:ea typeface="굴림" pitchFamily="50" charset="-127"/>
            </a:endParaRP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2124075" y="3265488"/>
          <a:ext cx="3632200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2847619" imgH="2019048" progId="Photoshop.Image.5">
                  <p:embed/>
                </p:oleObj>
              </mc:Choice>
              <mc:Fallback>
                <p:oleObj name="Image" r:id="rId3" imgW="2847619" imgH="2019048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65488"/>
                        <a:ext cx="3632200" cy="257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0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Spot Light Source 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762125" y="3106738"/>
          <a:ext cx="5257800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4980952" imgH="3238095" progId="Photoshop.Image.5">
                  <p:embed/>
                </p:oleObj>
              </mc:Choice>
              <mc:Fallback>
                <p:oleObj name="Image" r:id="rId3" imgW="4980952" imgH="3238095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3106738"/>
                        <a:ext cx="5257800" cy="341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Point light source </a:t>
            </a:r>
            <a:r>
              <a:rPr lang="en-US" altLang="ko-KR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with direction</a:t>
            </a: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, ex) Luxo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 Intensity (I)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 Position (px, py, pz)</a:t>
            </a:r>
          </a:p>
          <a:p>
            <a:pPr lvl="1" eaLnBrk="1" hangingPunct="1">
              <a:defRPr/>
            </a:pPr>
            <a:r>
              <a:rPr lang="en-US" altLang="ko-KR" dirty="0" smtClean="0">
                <a:solidFill>
                  <a:srgbClr val="090909"/>
                </a:solidFill>
                <a:ea typeface="굴림" pitchFamily="50" charset="-127"/>
              </a:rPr>
              <a:t> Direction (dx, dy, dz)</a:t>
            </a:r>
            <a:endParaRPr lang="en-US" altLang="ko-KR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Reflectance Model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solidFill>
                  <a:srgbClr val="000000"/>
                </a:solidFill>
                <a:ea typeface="굴림" panose="020B0600000101010101" pitchFamily="50" charset="-127"/>
              </a:rPr>
              <a:t>Simple analytic model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Emission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Ambient</a:t>
            </a:r>
            <a:endParaRPr lang="en-US" altLang="ko-KR" smtClean="0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Diffuse reflection</a:t>
            </a:r>
          </a:p>
          <a:p>
            <a:pPr lvl="1" eaLnBrk="1" hangingPunct="1"/>
            <a:r>
              <a:rPr lang="en-US" altLang="ko-KR" smtClean="0">
                <a:solidFill>
                  <a:srgbClr val="090909"/>
                </a:solidFill>
                <a:ea typeface="굴림" panose="020B0600000101010101" pitchFamily="50" charset="-127"/>
              </a:rPr>
              <a:t>Specular reflection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2762250"/>
            <a:ext cx="37623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9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</TotalTime>
  <Words>646</Words>
  <Application>Microsoft Office PowerPoint</Application>
  <PresentationFormat>화면 슬라이드 쇼(4:3)</PresentationFormat>
  <Paragraphs>208</Paragraphs>
  <Slides>34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5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굴림</vt:lpstr>
      <vt:lpstr>맑은 고딕</vt:lpstr>
      <vt:lpstr>함초롬돋움</vt:lpstr>
      <vt:lpstr>Arial</vt:lpstr>
      <vt:lpstr>Arial Black</vt:lpstr>
      <vt:lpstr>Symbol</vt:lpstr>
      <vt:lpstr>Tahoma</vt:lpstr>
      <vt:lpstr>Times New Roman</vt:lpstr>
      <vt:lpstr>Wingdings</vt:lpstr>
      <vt:lpstr>introduction</vt:lpstr>
      <vt:lpstr>Image</vt:lpstr>
      <vt:lpstr>Equation</vt:lpstr>
      <vt:lpstr>수식</vt:lpstr>
      <vt:lpstr>Adobe Photoshop Image</vt:lpstr>
      <vt:lpstr>Microsoft Equation 3.0</vt:lpstr>
      <vt:lpstr>렌더링 -Lights - Material (reflection model) -Texture</vt:lpstr>
      <vt:lpstr>Transformation </vt:lpstr>
      <vt:lpstr>Shading</vt:lpstr>
      <vt:lpstr>Illumination Components</vt:lpstr>
      <vt:lpstr>Light Source Model</vt:lpstr>
      <vt:lpstr>Point Light Source</vt:lpstr>
      <vt:lpstr>Directional Light Source</vt:lpstr>
      <vt:lpstr>Spot Light Source </vt:lpstr>
      <vt:lpstr>Reflectance Model</vt:lpstr>
      <vt:lpstr>Emission</vt:lpstr>
      <vt:lpstr>Ambient Term</vt:lpstr>
      <vt:lpstr>Diffuse Reflection</vt:lpstr>
      <vt:lpstr>Diffuse Reflection</vt:lpstr>
      <vt:lpstr>Ambient and Diffuse</vt:lpstr>
      <vt:lpstr>Specular Reflection</vt:lpstr>
      <vt:lpstr>Specular Reflection</vt:lpstr>
      <vt:lpstr>Specular Reflection</vt:lpstr>
      <vt:lpstr>Effects of Exponent</vt:lpstr>
      <vt:lpstr>Reflectance Model</vt:lpstr>
      <vt:lpstr>Reflectance Model</vt:lpstr>
      <vt:lpstr>3D Rendering Pipeline</vt:lpstr>
      <vt:lpstr>Texture Mapping</vt:lpstr>
      <vt:lpstr>2D Texture</vt:lpstr>
      <vt:lpstr>Textures</vt:lpstr>
      <vt:lpstr>Texels and Textures</vt:lpstr>
      <vt:lpstr>Texture Mapping Overview</vt:lpstr>
      <vt:lpstr>Texture Mapping Process</vt:lpstr>
      <vt:lpstr>Texture Mapping : Artifact of Linear Interpolation</vt:lpstr>
      <vt:lpstr>Texture Modulation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834</cp:revision>
  <cp:lastPrinted>2013-09-09T08:18:55Z</cp:lastPrinted>
  <dcterms:created xsi:type="dcterms:W3CDTF">2009-09-02T15:22:41Z</dcterms:created>
  <dcterms:modified xsi:type="dcterms:W3CDTF">2013-10-28T12:46:30Z</dcterms:modified>
</cp:coreProperties>
</file>